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5" r:id="rId4"/>
    <p:sldId id="261" r:id="rId5"/>
    <p:sldId id="276" r:id="rId6"/>
    <p:sldId id="277" r:id="rId7"/>
    <p:sldId id="262" r:id="rId8"/>
    <p:sldId id="271" r:id="rId9"/>
    <p:sldId id="273" r:id="rId10"/>
    <p:sldId id="274" r:id="rId11"/>
    <p:sldId id="259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2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75" d="100"/>
          <a:sy n="75" d="100"/>
        </p:scale>
        <p:origin x="-6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3E93-8669-4748-B047-06B7B28A47B6}" type="datetimeFigureOut">
              <a:rPr lang="el-GR" smtClean="0"/>
              <a:pPr/>
              <a:t>19/11/2009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0C65-2C26-48CD-A9F0-8270244FC6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A0683-CA0D-4F38-8413-C2454AF74421}" type="datetimeFigureOut">
              <a:rPr lang="el-GR" smtClean="0"/>
              <a:pPr/>
              <a:t>19/11/2009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40E6B-3B03-4801-ABDD-798EF64BBF7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98B4-6F82-458F-9DC1-7B0096D17557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5D46-ACCB-42FB-9F67-58608E487533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C088-9942-4939-9CDE-4DA71EA62A79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40412-705D-4999-A148-5C01A45C74F3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5F9E-41E0-4BF2-AE7B-186C2F1DD723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724A-E7E8-4BB3-8C0D-82AE902F543D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676E-E1E5-4133-8A16-AD75E07A5A74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24B7-5886-4D08-BA21-0728B6B724D8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7F09-4D9D-4818-AAA5-DA3CAA1A7553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FF4E1-5DAF-441B-8A27-D541FD8CDC36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8E93605-E9EA-4D7E-B5F2-52EA704389F8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4A8CDFA-2F4D-444A-BB49-4388EA6973E4}" type="datetime1">
              <a:rPr lang="el-GR" smtClean="0"/>
              <a:pPr/>
              <a:t>19/11/2009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ComNet Group</a:t>
            </a:r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BC0BDF-804C-48BE-A405-5FEB7B7D28A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5091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26313" y="444500"/>
            <a:ext cx="1817687" cy="342900"/>
            <a:chOff x="568" y="302"/>
            <a:chExt cx="1133" cy="216"/>
          </a:xfrm>
        </p:grpSpPr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577" y="302"/>
              <a:ext cx="1111" cy="1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0842" tIns="28336" rIns="70842" bIns="28336">
              <a:spAutoFit/>
            </a:bodyPr>
            <a:lstStyle/>
            <a:p>
              <a:pPr defTabSz="915988" eaLnBrk="0" hangingPunct="0">
                <a:lnSpc>
                  <a:spcPct val="90000"/>
                </a:lnSpc>
              </a:pPr>
              <a:r>
                <a:rPr lang="en-US" sz="1000" b="1">
                  <a:latin typeface="Arial" charset="0"/>
                </a:rPr>
                <a:t>Jet Propulsion Laboratory</a:t>
              </a:r>
              <a:endParaRPr lang="en-US" sz="1000">
                <a:latin typeface="Helvetica" charset="0"/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568" y="413"/>
              <a:ext cx="1133" cy="1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70842" tIns="28336" rIns="70842" bIns="28336">
              <a:spAutoFit/>
            </a:bodyPr>
            <a:lstStyle/>
            <a:p>
              <a:pPr defTabSz="915988" eaLnBrk="0" hangingPunct="0">
                <a:lnSpc>
                  <a:spcPct val="90000"/>
                </a:lnSpc>
              </a:pPr>
              <a:r>
                <a:rPr lang="en-US" sz="800" b="1">
                  <a:latin typeface="Arial" charset="0"/>
                </a:rPr>
                <a:t>California Institute of Technology</a:t>
              </a:r>
              <a:endParaRPr lang="en-US" sz="800">
                <a:latin typeface="Helvetica" charset="0"/>
              </a:endParaRPr>
            </a:p>
          </p:txBody>
        </p:sp>
      </p:grpSp>
      <p:pic>
        <p:nvPicPr>
          <p:cNvPr id="307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938" y="76200"/>
            <a:ext cx="12001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 t="10127" b="35443"/>
          <a:stretch>
            <a:fillRect/>
          </a:stretch>
        </p:blipFill>
        <p:spPr bwMode="auto">
          <a:xfrm>
            <a:off x="0" y="3197225"/>
            <a:ext cx="9144000" cy="6826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3079" name="Text Box 14"/>
          <p:cNvSpPr txBox="1">
            <a:spLocks noChangeArrowheads="1"/>
          </p:cNvSpPr>
          <p:nvPr/>
        </p:nvSpPr>
        <p:spPr bwMode="auto">
          <a:xfrm>
            <a:off x="0" y="4143380"/>
            <a:ext cx="9144000" cy="276998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Disruption Tolerant Network Technology Flight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Validation Report</a:t>
            </a:r>
          </a:p>
          <a:p>
            <a:pPr algn="ctr"/>
            <a:endParaRPr lang="en-US" sz="1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85000"/>
                  </a:schemeClr>
                </a:solidFill>
              </a:rPr>
              <a:t>by Ross M. Jones</a:t>
            </a:r>
            <a:endParaRPr lang="en-US" sz="1600" b="1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en-US" sz="1600" b="1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85000"/>
                  </a:schemeClr>
                </a:solidFill>
              </a:rPr>
              <a:t>Jet Propulsion Laboratory</a:t>
            </a:r>
          </a:p>
          <a:p>
            <a:pPr algn="ctr"/>
            <a:r>
              <a:rPr lang="en-US" sz="1600" b="1" dirty="0">
                <a:solidFill>
                  <a:schemeClr val="tx1">
                    <a:lumMod val="85000"/>
                  </a:schemeClr>
                </a:solidFill>
              </a:rPr>
              <a:t>California Institute of </a:t>
            </a:r>
            <a:r>
              <a:rPr lang="en-US" sz="1600" b="1" dirty="0" smtClean="0">
                <a:solidFill>
                  <a:schemeClr val="tx1">
                    <a:lumMod val="85000"/>
                  </a:schemeClr>
                </a:solidFill>
              </a:rPr>
              <a:t>Technology</a:t>
            </a:r>
          </a:p>
          <a:p>
            <a:pPr algn="ctr"/>
            <a:endParaRPr lang="en-US" sz="1600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ComNet Group Presenters: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Sotirios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 –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Angelos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Lenas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 and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Nikolaos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Bezirgiannidis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Κυρίως κείμενο)"/>
              </a:rPr>
              <a:t> </a:t>
            </a:r>
            <a:endParaRPr lang="en-US" sz="2000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(Κυρίως κείμενο)"/>
            </a:endParaRPr>
          </a:p>
          <a:p>
            <a:pPr algn="ctr"/>
            <a:endParaRPr lang="en-US" sz="12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1071538" y="1214422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Deep Impact Network Experiment</a:t>
            </a:r>
          </a:p>
          <a:p>
            <a:pPr algn="ctr"/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(DINET)</a:t>
            </a:r>
            <a:endParaRPr lang="el-GR" sz="32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3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- Εικόνα" descr="DINET_EXP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143536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9/20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Investigation Elements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50546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DTN Bundle:</a:t>
            </a:r>
          </a:p>
          <a:p>
            <a:pPr lvl="1"/>
            <a:r>
              <a:rPr lang="fr-FR" dirty="0" err="1" smtClean="0">
                <a:solidFill>
                  <a:schemeClr val="tx1">
                    <a:lumMod val="85000"/>
                  </a:schemeClr>
                </a:solidFill>
              </a:rPr>
              <a:t>Origination</a:t>
            </a:r>
            <a:r>
              <a:rPr lang="fr-FR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fr-FR" dirty="0" smtClean="0">
                <a:solidFill>
                  <a:schemeClr val="tx1">
                    <a:lumMod val="85000"/>
                  </a:schemeClr>
                </a:solidFill>
              </a:rPr>
              <a:t>Transmission </a:t>
            </a:r>
          </a:p>
          <a:p>
            <a:pPr lvl="1"/>
            <a:r>
              <a:rPr lang="fr-FR" dirty="0" smtClean="0">
                <a:solidFill>
                  <a:schemeClr val="tx1">
                    <a:lumMod val="85000"/>
                  </a:schemeClr>
                </a:solidFill>
              </a:rPr>
              <a:t>Acquisition </a:t>
            </a:r>
          </a:p>
          <a:p>
            <a:pPr lvl="1"/>
            <a:r>
              <a:rPr lang="fr-FR" dirty="0" err="1" smtClean="0">
                <a:solidFill>
                  <a:schemeClr val="tx1">
                    <a:lumMod val="85000"/>
                  </a:schemeClr>
                </a:solidFill>
              </a:rPr>
              <a:t>Dynamic</a:t>
            </a:r>
            <a:r>
              <a:rPr lang="fr-FR" dirty="0" smtClean="0">
                <a:solidFill>
                  <a:schemeClr val="tx1">
                    <a:lumMod val="85000"/>
                  </a:schemeClr>
                </a:solidFill>
              </a:rPr>
              <a:t> route computation </a:t>
            </a:r>
          </a:p>
          <a:p>
            <a:pPr lvl="1"/>
            <a:r>
              <a:rPr lang="fr-FR" dirty="0" smtClean="0">
                <a:solidFill>
                  <a:schemeClr val="tx1">
                    <a:lumMod val="85000"/>
                  </a:schemeClr>
                </a:solidFill>
              </a:rPr>
              <a:t>Congestion control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Prioritization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Custody transfer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Automatic retransmission procedures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10/20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Objectives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5054617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DTN performance metrics: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Path Utilization Rate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Automatic forwarding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Custody transfer  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Delay – tolerant retransmission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Delivery Acceleration Ratio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Priority system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ION Node Storage Utilization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Congestion control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Multipath Advantage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Dynamic routing</a:t>
            </a:r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11/20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Validation 1/2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429684" cy="521497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XYZ  the transmission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opportunity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from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node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X to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node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Y on DINET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pass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	or configuration Z</a:t>
            </a:r>
            <a:endParaRPr lang="fr-FR" sz="20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D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</a:rPr>
              <a:t>Duration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of XYZ in seconds</a:t>
            </a:r>
          </a:p>
          <a:p>
            <a:pPr algn="just"/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C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Data rate in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bytes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/sec</a:t>
            </a:r>
          </a:p>
          <a:p>
            <a:pPr algn="just"/>
            <a:endParaRPr lang="fr-FR" sz="20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K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Raw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capacity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(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D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* C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algn="just"/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S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Total data return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capacity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el-GR" sz="28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Σ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K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XYZ 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for Z = 1-4 (a) or Z = 5-8 (b) </a:t>
            </a:r>
          </a:p>
          <a:p>
            <a:pPr algn="just"/>
            <a:endParaRPr lang="fr-FR" sz="20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PZ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Volume of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priority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-P science data (ex.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priority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0 –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conf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a: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0a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pPr lvl="1" algn="just"/>
            <a:r>
              <a:rPr lang="fr-FR" sz="1600" dirty="0" err="1" smtClean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fr-FR" sz="16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</a:rPr>
              <a:t> = R</a:t>
            </a:r>
            <a:r>
              <a:rPr lang="fr-FR" sz="1600" baseline="-25000" dirty="0" smtClean="0">
                <a:solidFill>
                  <a:schemeClr val="tx1">
                    <a:lumMod val="85000"/>
                  </a:schemeClr>
                </a:solidFill>
              </a:rPr>
              <a:t>0a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</a:rPr>
              <a:t>+ R</a:t>
            </a:r>
            <a:r>
              <a:rPr lang="fr-FR" sz="1600" baseline="-25000" dirty="0" smtClean="0">
                <a:solidFill>
                  <a:schemeClr val="tx1">
                    <a:lumMod val="85000"/>
                  </a:schemeClr>
                </a:solidFill>
              </a:rPr>
              <a:t>1a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</a:rPr>
              <a:t> + R</a:t>
            </a:r>
            <a:r>
              <a:rPr lang="fr-FR" sz="1600" baseline="-25000" dirty="0" smtClean="0">
                <a:solidFill>
                  <a:schemeClr val="tx1">
                    <a:lumMod val="85000"/>
                  </a:schemeClr>
                </a:solidFill>
              </a:rPr>
              <a:t>2a</a:t>
            </a:r>
          </a:p>
          <a:p>
            <a:pPr lvl="1" algn="just"/>
            <a:endParaRPr lang="fr-FR" sz="16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  <a:p>
            <a:pPr algn="just"/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</a:rPr>
              <a:t>W</a:t>
            </a:r>
            <a:r>
              <a:rPr lang="fr-FR" sz="20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= R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0a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+ (2*R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1a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) + (4*R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2a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)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Urgency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-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weighted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volume of science data (configuration a)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12/20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Terms of Validation 2/2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71546"/>
            <a:ext cx="8429684" cy="521497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</a:rPr>
              <a:t>Q</a:t>
            </a:r>
            <a:r>
              <a:rPr lang="fr-FR" sz="20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= </a:t>
            </a:r>
            <a:r>
              <a:rPr lang="el-GR" sz="2000" dirty="0" smtClean="0">
                <a:solidFill>
                  <a:schemeClr val="tx1">
                    <a:lumMod val="85000"/>
                  </a:schemeClr>
                </a:solidFill>
              </a:rPr>
              <a:t>λ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*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fr-FR" sz="20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Reference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volume of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priority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T science data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</a:p>
          <a:p>
            <a:pPr lvl="1" algn="just"/>
            <a:r>
              <a:rPr lang="el-GR" sz="1600" dirty="0" smtClean="0">
                <a:solidFill>
                  <a:schemeClr val="tx1">
                    <a:lumMod val="85000"/>
                  </a:schemeClr>
                </a:solidFill>
              </a:rPr>
              <a:t>λ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proportion of image bundles with priority T</a:t>
            </a:r>
          </a:p>
          <a:p>
            <a:pPr lvl="1" algn="just">
              <a:buNone/>
            </a:pPr>
            <a:endParaRPr lang="fr-FR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</a:rPr>
              <a:t>V</a:t>
            </a:r>
            <a:r>
              <a:rPr lang="fr-FR" sz="20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 = (0.5 *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Q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0a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) +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Q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1a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  + (2.0 *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Q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2a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)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U</a:t>
            </a:r>
            <a:r>
              <a:rPr lang="pt-BR" sz="2000" dirty="0" smtClean="0">
                <a:solidFill>
                  <a:schemeClr val="tx1">
                    <a:lumMod val="85000"/>
                  </a:schemeClr>
                </a:solidFill>
              </a:rPr>
              <a:t>rgency-weighted reference volume of science data</a:t>
            </a:r>
          </a:p>
          <a:p>
            <a:pPr algn="just"/>
            <a:endParaRPr lang="pt-B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I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 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Size of the ION data store at node X </a:t>
            </a: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= 0.6 * I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Size of the traffic store allocation at node X </a:t>
            </a: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  <a:p>
            <a:pPr algn="just"/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N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XZ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Total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unassigned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space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at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node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X for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pass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Z</a:t>
            </a: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  <a:p>
            <a:pPr algn="just"/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</a:rPr>
              <a:t>P</a:t>
            </a:r>
            <a:r>
              <a:rPr lang="fr-FR" sz="2000" baseline="-25000" dirty="0" err="1" smtClean="0">
                <a:solidFill>
                  <a:schemeClr val="tx1">
                    <a:lumMod val="85000"/>
                  </a:schemeClr>
                </a:solidFill>
              </a:rPr>
              <a:t>XYa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= min(</a:t>
            </a:r>
            <a:r>
              <a:rPr lang="el-GR" sz="2800" dirty="0" smtClean="0">
                <a:solidFill>
                  <a:schemeClr val="tx1">
                    <a:lumMod val="85000"/>
                  </a:schemeClr>
                </a:solidFill>
              </a:rPr>
              <a:t>Σ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K</a:t>
            </a:r>
            <a:r>
              <a:rPr lang="en-US" sz="2000" baseline="-25000" dirty="0" err="1" smtClean="0">
                <a:solidFill>
                  <a:schemeClr val="tx1">
                    <a:lumMod val="85000"/>
                  </a:schemeClr>
                </a:solidFill>
              </a:rPr>
              <a:t>ij</a:t>
            </a:r>
            <a:r>
              <a:rPr lang="fr-FR" sz="2000" baseline="-25000" dirty="0" smtClean="0">
                <a:solidFill>
                  <a:schemeClr val="tx1">
                    <a:lumMod val="85000"/>
                  </a:schemeClr>
                </a:solidFill>
              </a:rPr>
              <a:t>Z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), Z = 1-4 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</a:rPr>
              <a:t> N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et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path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capacity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20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from</a:t>
            </a:r>
            <a:r>
              <a:rPr lang="fr-FR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X to Y (config. a) </a:t>
            </a:r>
            <a:endParaRPr lang="fr-FR" sz="2000" baseline="-25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  <a:sym typeface="Wingdings" pitchFamily="2" charset="2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13/20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Results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1 – Path Utilization Rate (U)</a:t>
            </a:r>
            <a:endParaRPr lang="el-G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49292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sz="2400" dirty="0" err="1" smtClean="0">
                <a:solidFill>
                  <a:schemeClr val="tx1">
                    <a:lumMod val="85000"/>
                  </a:schemeClr>
                </a:solidFill>
              </a:rPr>
              <a:t>U</a:t>
            </a:r>
            <a:r>
              <a:rPr lang="fr-FR" sz="2400" baseline="-25000" dirty="0" err="1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=</a:t>
            </a:r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</a:schemeClr>
                </a:solidFill>
              </a:rPr>
              <a:t>R</a:t>
            </a:r>
            <a:r>
              <a:rPr lang="fr-FR" sz="24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</a:rPr>
              <a:t> / S</a:t>
            </a:r>
            <a:r>
              <a:rPr lang="fr-FR" sz="2400" baseline="-25000" dirty="0" smtClean="0">
                <a:solidFill>
                  <a:schemeClr val="tx1">
                    <a:lumMod val="85000"/>
                  </a:schemeClr>
                </a:solidFill>
              </a:rPr>
              <a:t>M2a   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Volume of </a:t>
            </a:r>
            <a:r>
              <a:rPr lang="fr-FR" sz="19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priority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-P science data / Total data return </a:t>
            </a:r>
            <a:r>
              <a:rPr lang="fr-FR" sz="19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capacity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)</a:t>
            </a:r>
            <a:endParaRPr lang="en-US" sz="19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4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1">
                    <a:lumMod val="85000"/>
                  </a:schemeClr>
                </a:solidFill>
              </a:rPr>
              <a:t>Validation criteria:</a:t>
            </a:r>
          </a:p>
          <a:p>
            <a:pPr lvl="1" algn="just"/>
            <a:r>
              <a:rPr lang="en-US" sz="1600" b="1" dirty="0" err="1" smtClean="0">
                <a:solidFill>
                  <a:schemeClr val="tx1">
                    <a:lumMod val="85000"/>
                  </a:schemeClr>
                </a:solidFill>
              </a:rPr>
              <a:t>U</a:t>
            </a:r>
            <a:r>
              <a:rPr lang="en-US" sz="1600" b="1" i="1" dirty="0" err="1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 &gt; 90% </a:t>
            </a:r>
            <a:r>
              <a:rPr lang="en-US" sz="1600" i="1" dirty="0" smtClean="0">
                <a:solidFill>
                  <a:schemeClr val="tx1">
                    <a:lumMod val="85000"/>
                  </a:schemeClr>
                </a:solidFill>
              </a:rPr>
              <a:t>(DTN uses both high-rate and low-rate links efficiently)</a:t>
            </a:r>
          </a:p>
          <a:p>
            <a:pPr lvl="1" algn="just"/>
            <a:r>
              <a:rPr lang="en-US" sz="1600" b="1" dirty="0" err="1" smtClean="0">
                <a:solidFill>
                  <a:schemeClr val="tx1">
                    <a:lumMod val="85000"/>
                  </a:schemeClr>
                </a:solidFill>
              </a:rPr>
              <a:t>U</a:t>
            </a:r>
            <a:r>
              <a:rPr lang="en-US" sz="1600" b="1" i="1" dirty="0" err="1" smtClean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 &gt; 90% </a:t>
            </a:r>
            <a:r>
              <a:rPr lang="en-US" sz="1600" i="1" dirty="0" smtClean="0">
                <a:solidFill>
                  <a:schemeClr val="tx1">
                    <a:lumMod val="85000"/>
                  </a:schemeClr>
                </a:solidFill>
              </a:rPr>
              <a:t>(DTN remains efficient despite an increase in the rate of data loss)</a:t>
            </a:r>
            <a:endParaRPr lang="fr-FR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 algn="just">
              <a:buNone/>
            </a:pPr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Analysis of the DINET experiment log indicates that </a:t>
            </a:r>
            <a:r>
              <a:rPr lang="en-US" sz="2000" b="1" dirty="0" err="1" smtClean="0">
                <a:solidFill>
                  <a:schemeClr val="tx1">
                    <a:lumMod val="85000"/>
                  </a:schemeClr>
                </a:solidFill>
              </a:rPr>
              <a:t>U</a:t>
            </a:r>
            <a:r>
              <a:rPr lang="en-US" sz="2000" b="1" i="1" dirty="0" err="1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US" sz="2000" b="1" i="1" dirty="0" smtClean="0">
                <a:solidFill>
                  <a:schemeClr val="tx1">
                    <a:lumMod val="85000"/>
                  </a:schemeClr>
                </a:solidFill>
              </a:rPr>
              <a:t> was 76.2% and </a:t>
            </a:r>
            <a:r>
              <a:rPr lang="en-US" sz="2000" b="1" i="1" dirty="0" err="1" smtClean="0">
                <a:solidFill>
                  <a:schemeClr val="tx1">
                    <a:lumMod val="85000"/>
                  </a:schemeClr>
                </a:solidFill>
              </a:rPr>
              <a:t>Ub</a:t>
            </a:r>
            <a:r>
              <a:rPr lang="en-US" sz="2000" b="1" i="1" dirty="0" smtClean="0">
                <a:solidFill>
                  <a:schemeClr val="tx1">
                    <a:lumMod val="85000"/>
                  </a:schemeClr>
                </a:solidFill>
              </a:rPr>
              <a:t> was 72.4%</a:t>
            </a:r>
          </a:p>
          <a:p>
            <a:pPr algn="just"/>
            <a:endParaRPr lang="en-US" sz="20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000" b="1" i="1" dirty="0" smtClean="0">
                <a:solidFill>
                  <a:schemeClr val="tx1">
                    <a:lumMod val="85000"/>
                  </a:schemeClr>
                </a:solidFill>
              </a:rPr>
              <a:t>However</a:t>
            </a:r>
          </a:p>
          <a:p>
            <a:pPr lvl="1" algn="just"/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Passes 2 and 8 were underutilized due to anomalies so their path utilization don’t reflect protocol efficiency</a:t>
            </a:r>
          </a:p>
          <a:p>
            <a:pPr lvl="1" algn="just"/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20% of uplink capacity was by link service overhead (</a:t>
            </a:r>
            <a:r>
              <a:rPr lang="en-US" sz="1600" b="1" i="1" dirty="0" err="1" smtClean="0">
                <a:solidFill>
                  <a:schemeClr val="tx1">
                    <a:lumMod val="85000"/>
                  </a:schemeClr>
                </a:solidFill>
              </a:rPr>
              <a:t>telecommand</a:t>
            </a:r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 coding)</a:t>
            </a:r>
          </a:p>
          <a:p>
            <a:pPr lvl="1" algn="just"/>
            <a:endParaRPr lang="en-US" sz="16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000" b="1" i="1" dirty="0" smtClean="0">
                <a:solidFill>
                  <a:schemeClr val="tx1">
                    <a:lumMod val="85000"/>
                  </a:schemeClr>
                </a:solidFill>
              </a:rPr>
              <a:t>Final result</a:t>
            </a:r>
          </a:p>
          <a:p>
            <a:pPr lvl="1" algn="just"/>
            <a:r>
              <a:rPr lang="en-US" sz="1600" b="1" i="1" dirty="0" err="1" smtClean="0">
                <a:solidFill>
                  <a:schemeClr val="tx1">
                    <a:lumMod val="85000"/>
                  </a:schemeClr>
                </a:solidFill>
              </a:rPr>
              <a:t>Ua</a:t>
            </a:r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 = 97.4</a:t>
            </a:r>
          </a:p>
          <a:p>
            <a:pPr lvl="1" algn="just"/>
            <a:r>
              <a:rPr lang="en-US" sz="1600" b="1" i="1" dirty="0" err="1" smtClean="0">
                <a:solidFill>
                  <a:schemeClr val="tx1">
                    <a:lumMod val="85000"/>
                  </a:schemeClr>
                </a:solidFill>
              </a:rPr>
              <a:t>Ub</a:t>
            </a:r>
            <a:r>
              <a:rPr lang="en-US" sz="1600" b="1" i="1" dirty="0" smtClean="0">
                <a:solidFill>
                  <a:schemeClr val="tx1">
                    <a:lumMod val="85000"/>
                  </a:schemeClr>
                </a:solidFill>
              </a:rPr>
              <a:t> = 92.5</a:t>
            </a:r>
          </a:p>
          <a:p>
            <a:pPr lvl="1" algn="just"/>
            <a:endParaRPr lang="en-US" sz="16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>
              <a:buSzPct val="150000"/>
              <a:buFont typeface="Wingdings 2" pitchFamily="18" charset="2"/>
              <a:buChar char=""/>
            </a:pPr>
            <a:r>
              <a:rPr lang="en-US" sz="2000" b="1" i="1" dirty="0" smtClean="0">
                <a:solidFill>
                  <a:schemeClr val="tx1">
                    <a:lumMod val="85000"/>
                  </a:schemeClr>
                </a:solidFill>
              </a:rPr>
              <a:t>Both</a:t>
            </a:r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validation criteria were satisfied</a:t>
            </a:r>
            <a:endParaRPr lang="fr-FR" sz="20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18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fr-FR" sz="2000" b="1" i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14/20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Results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2 – Delivery Acceleration Ratio (G)</a:t>
            </a:r>
            <a:endParaRPr lang="el-G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429684" cy="478634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</a:rPr>
              <a:t>G</a:t>
            </a:r>
            <a:r>
              <a:rPr lang="fr-FR" sz="2400" baseline="-25000" dirty="0" smtClean="0">
                <a:solidFill>
                  <a:schemeClr val="tx1">
                    <a:lumMod val="85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=</a:t>
            </a:r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85000"/>
                  </a:schemeClr>
                </a:solidFill>
              </a:rPr>
              <a:t>W</a:t>
            </a:r>
            <a:r>
              <a:rPr lang="fr-FR" sz="24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2400" dirty="0" smtClean="0">
                <a:solidFill>
                  <a:schemeClr val="tx1">
                    <a:lumMod val="85000"/>
                  </a:schemeClr>
                </a:solidFill>
              </a:rPr>
              <a:t> / </a:t>
            </a:r>
            <a:r>
              <a:rPr lang="fr-FR" sz="2400" dirty="0" err="1" smtClean="0">
                <a:solidFill>
                  <a:schemeClr val="tx1">
                    <a:lumMod val="85000"/>
                  </a:schemeClr>
                </a:solidFill>
              </a:rPr>
              <a:t>V</a:t>
            </a:r>
            <a:r>
              <a:rPr lang="fr-FR" sz="2400" baseline="-25000" dirty="0" err="1" smtClean="0">
                <a:solidFill>
                  <a:schemeClr val="tx1">
                    <a:lumMod val="85000"/>
                  </a:schemeClr>
                </a:solidFill>
              </a:rPr>
              <a:t>Ta</a:t>
            </a:r>
            <a:r>
              <a:rPr lang="fr-FR" sz="2400" baseline="-250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fr-FR" sz="16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Urgency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-</a:t>
            </a:r>
            <a:r>
              <a:rPr lang="fr-FR" sz="16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weighted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volume of science data /</a:t>
            </a: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 U</a:t>
            </a:r>
            <a:r>
              <a:rPr lang="pt-BR" sz="1600" dirty="0" smtClean="0">
                <a:solidFill>
                  <a:schemeClr val="tx1">
                    <a:lumMod val="85000"/>
                  </a:schemeClr>
                </a:solidFill>
              </a:rPr>
              <a:t>rgency-weighted 			          reference volume of science data)</a:t>
            </a:r>
            <a:r>
              <a:rPr lang="fr-FR" sz="16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endParaRPr lang="en-US" sz="16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2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Validation criteria:</a:t>
            </a:r>
          </a:p>
          <a:p>
            <a:pPr lvl="1" algn="just"/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G</a:t>
            </a:r>
            <a:r>
              <a:rPr lang="en-US" sz="2000" i="1" dirty="0" err="1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</a:rPr>
              <a:t> &gt; 1.05 (Prioritization accelerates the delivery of urgent data)</a:t>
            </a:r>
          </a:p>
          <a:p>
            <a:pPr lvl="1" algn="just"/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G</a:t>
            </a:r>
            <a:r>
              <a:rPr lang="en-US" sz="2000" i="1" dirty="0" err="1" smtClean="0">
                <a:solidFill>
                  <a:schemeClr val="tx1">
                    <a:lumMod val="85000"/>
                  </a:schemeClr>
                </a:solidFill>
              </a:rPr>
              <a:t>b</a:t>
            </a:r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</a:rPr>
              <a:t> &gt; 1.1 (The advantage of prioritization increases with the rate of data loss)</a:t>
            </a:r>
          </a:p>
          <a:p>
            <a:pPr lvl="1" algn="just"/>
            <a:endParaRPr lang="fr-FR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Analysis of the DINET experiment log indicates: </a:t>
            </a:r>
          </a:p>
          <a:p>
            <a:pPr lvl="1" algn="just"/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G</a:t>
            </a:r>
            <a:r>
              <a:rPr lang="en-US" sz="2000" i="1" dirty="0" err="1" smtClean="0">
                <a:solidFill>
                  <a:schemeClr val="tx1">
                    <a:lumMod val="85000"/>
                  </a:schemeClr>
                </a:solidFill>
              </a:rPr>
              <a:t>a</a:t>
            </a:r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</a:rPr>
              <a:t> = 1.10 </a:t>
            </a:r>
          </a:p>
          <a:p>
            <a:pPr lvl="1" algn="just"/>
            <a:r>
              <a:rPr lang="en-US" sz="2000" i="1" dirty="0" err="1" smtClean="0">
                <a:solidFill>
                  <a:schemeClr val="tx1">
                    <a:lumMod val="85000"/>
                  </a:schemeClr>
                </a:solidFill>
              </a:rPr>
              <a:t>Gb</a:t>
            </a:r>
            <a:r>
              <a:rPr lang="en-US" sz="2000" i="1" dirty="0" smtClean="0">
                <a:solidFill>
                  <a:schemeClr val="tx1">
                    <a:lumMod val="85000"/>
                  </a:schemeClr>
                </a:solidFill>
              </a:rPr>
              <a:t> = 1.12 </a:t>
            </a:r>
          </a:p>
          <a:p>
            <a:pPr lvl="1" algn="just"/>
            <a:endParaRPr lang="en-US" sz="20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>
              <a:buSzPct val="150000"/>
              <a:buFont typeface="Wingdings 2" pitchFamily="18" charset="2"/>
              <a:buChar char=""/>
            </a:pP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</a:rPr>
              <a:t>Both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validation criteria were satisfied</a:t>
            </a:r>
            <a:endParaRPr lang="fr-FR" sz="2200" i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15/20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Results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3 – ION Node Storage Utilization</a:t>
            </a:r>
            <a:endParaRPr lang="el-G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429684" cy="4786346"/>
          </a:xfrm>
        </p:spPr>
        <p:txBody>
          <a:bodyPr>
            <a:normAutofit/>
          </a:bodyPr>
          <a:lstStyle/>
          <a:p>
            <a:pPr algn="just"/>
            <a:endParaRPr lang="en-US" sz="28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</a:rPr>
              <a:t>Validation criteria:</a:t>
            </a:r>
          </a:p>
          <a:p>
            <a:pPr lvl="1" algn="just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Total number of bundles for which custody is refused anywhere in the network (“Depleted Storage”)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Always 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zero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, throughout each configuration </a:t>
            </a:r>
          </a:p>
          <a:p>
            <a:pPr lvl="2" algn="just"/>
            <a:r>
              <a:rPr lang="en-US" sz="1800" dirty="0" smtClean="0">
                <a:solidFill>
                  <a:schemeClr val="tx1">
                    <a:lumMod val="85000"/>
                  </a:schemeClr>
                </a:solidFill>
              </a:rPr>
              <a:t>Never run out of storage anywhere</a:t>
            </a:r>
          </a:p>
          <a:p>
            <a:pPr lvl="1" algn="just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N</a:t>
            </a:r>
            <a:r>
              <a:rPr lang="en-US" sz="2000" baseline="-25000" dirty="0" smtClean="0">
                <a:solidFill>
                  <a:schemeClr val="tx1">
                    <a:lumMod val="85000"/>
                  </a:schemeClr>
                </a:solidFill>
              </a:rPr>
              <a:t>X7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= N</a:t>
            </a:r>
            <a:r>
              <a:rPr lang="en-US" sz="2000" baseline="-25000" dirty="0" smtClean="0">
                <a:solidFill>
                  <a:schemeClr val="tx1">
                    <a:lumMod val="85000"/>
                  </a:schemeClr>
                </a:solidFill>
              </a:rPr>
              <a:t>X6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for all values of X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 True for all nodes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(Storage utilization stabilizes over the course of network operations)</a:t>
            </a:r>
            <a:endParaRPr lang="en-US" sz="20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 algn="just"/>
            <a:endParaRPr lang="en-US" sz="20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 algn="just"/>
            <a:endParaRPr lang="en-US" sz="20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>
              <a:buSzPct val="150000"/>
              <a:buFont typeface="Wingdings 2" pitchFamily="18" charset="2"/>
              <a:buChar char=""/>
            </a:pPr>
            <a:r>
              <a:rPr lang="en-US" sz="2200" b="1" i="1" dirty="0" smtClean="0">
                <a:solidFill>
                  <a:schemeClr val="tx1">
                    <a:lumMod val="85000"/>
                  </a:schemeClr>
                </a:solidFill>
              </a:rPr>
              <a:t>Both</a:t>
            </a:r>
            <a:r>
              <a:rPr lang="en-US" sz="2200" i="1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validation criteria were satisfied</a:t>
            </a:r>
            <a:endParaRPr lang="fr-FR" sz="2200" i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16/20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Results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Metric 4 – Multipath Advantage</a:t>
            </a:r>
            <a:endParaRPr lang="el-GR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00174"/>
            <a:ext cx="8358246" cy="4786346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</a:rPr>
              <a:t>M</a:t>
            </a:r>
            <a:r>
              <a:rPr lang="fr-FR" sz="2800" baseline="-25000" dirty="0" smtClean="0">
                <a:solidFill>
                  <a:schemeClr val="tx1">
                    <a:lumMod val="85000"/>
                  </a:schemeClr>
                </a:solidFill>
              </a:rPr>
              <a:t>XY 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 = </a:t>
            </a:r>
            <a:r>
              <a:rPr lang="el-GR" sz="36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Σ</a:t>
            </a:r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</a:rPr>
              <a:t>P</a:t>
            </a:r>
            <a:r>
              <a:rPr lang="fr-FR" sz="2800" baseline="-25000" dirty="0" smtClean="0">
                <a:solidFill>
                  <a:schemeClr val="tx1">
                    <a:lumMod val="85000"/>
                  </a:schemeClr>
                </a:solidFill>
              </a:rPr>
              <a:t>XY 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/ max(</a:t>
            </a:r>
            <a:r>
              <a:rPr lang="fr-FR" sz="2800" dirty="0" smtClean="0">
                <a:solidFill>
                  <a:schemeClr val="tx1">
                    <a:lumMod val="85000"/>
                  </a:schemeClr>
                </a:solidFill>
              </a:rPr>
              <a:t>P</a:t>
            </a:r>
            <a:r>
              <a:rPr lang="fr-FR" sz="2800" baseline="-25000" dirty="0" smtClean="0">
                <a:solidFill>
                  <a:schemeClr val="tx1">
                    <a:lumMod val="85000"/>
                  </a:schemeClr>
                </a:solidFill>
              </a:rPr>
              <a:t>XY</a:t>
            </a:r>
            <a:r>
              <a:rPr lang="en-US" sz="2800" dirty="0" smtClean="0">
                <a:solidFill>
                  <a:schemeClr val="tx1">
                    <a:lumMod val="85000"/>
                  </a:schemeClr>
                </a:solidFill>
              </a:rPr>
              <a:t>) – 1   </a:t>
            </a:r>
            <a:r>
              <a:rPr lang="en-US" sz="1900" dirty="0" smtClean="0">
                <a:solidFill>
                  <a:schemeClr val="tx1">
                    <a:lumMod val="85000"/>
                  </a:schemeClr>
                </a:solidFill>
              </a:rPr>
              <a:t>(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</a:rPr>
              <a:t>N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et </a:t>
            </a:r>
            <a:r>
              <a:rPr lang="fr-FR" sz="19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path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19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capacity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</a:t>
            </a:r>
            <a:r>
              <a:rPr lang="fr-FR" sz="1900" dirty="0" err="1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from</a:t>
            </a:r>
            <a:r>
              <a:rPr lang="fr-FR" sz="1900" dirty="0" smtClean="0">
                <a:solidFill>
                  <a:schemeClr val="tx1">
                    <a:lumMod val="85000"/>
                  </a:schemeClr>
                </a:solidFill>
                <a:sym typeface="Wingdings" pitchFamily="2" charset="2"/>
              </a:rPr>
              <a:t> X to Y) </a:t>
            </a:r>
            <a:endParaRPr lang="en-US" sz="19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800" b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>
                    <a:lumMod val="85000"/>
                  </a:schemeClr>
                </a:solidFill>
              </a:rPr>
              <a:t>Validation criterion:</a:t>
            </a:r>
          </a:p>
          <a:p>
            <a:pPr lvl="1" algn="just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The multipath advantage for traffic from node 20 to node 8 is greater than 20% 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(Dynamic routing among multiple possible paths increases the total network capacity from </a:t>
            </a:r>
            <a:r>
              <a:rPr lang="en-US" sz="2000" dirty="0" err="1" smtClean="0">
                <a:solidFill>
                  <a:schemeClr val="tx1">
                    <a:lumMod val="85000"/>
                  </a:schemeClr>
                </a:solidFill>
              </a:rPr>
              <a:t>Phobos</a:t>
            </a:r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 to Earth)</a:t>
            </a:r>
          </a:p>
          <a:p>
            <a:pPr lvl="1" algn="just"/>
            <a:endParaRPr lang="en-US" sz="2000" b="1" i="1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The computed multipath advantage for traffic from node 20 to node 8 through the entire DINET experiment was 27%</a:t>
            </a:r>
          </a:p>
          <a:p>
            <a:pPr algn="just"/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>
              <a:buSzPct val="150000"/>
              <a:buFont typeface="Wingdings 2" pitchFamily="18" charset="2"/>
              <a:buChar char=""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The validation criterion was satisfied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17/20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8680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Anomalies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00108"/>
            <a:ext cx="8501122" cy="514353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DTN-Related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Apparent image arrival out of priority order in pass 2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Underutilization of link in pass 2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Loss of advantage provided by alternative route (cross-link between nodes 6 - 10)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Bundle expiration on EPOXI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Underutilization of link in pass 8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Custody refusal at node 5 due to redundant reception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Unexplained “watch” characters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Aggregate capacity overflow</a:t>
            </a:r>
          </a:p>
          <a:p>
            <a:pPr lvl="1" algn="just"/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lvl="1" algn="just"/>
            <a:endParaRPr lang="en-US" sz="16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Other Types of Anomalies 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Software 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Hardware 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Environmental</a:t>
            </a:r>
          </a:p>
          <a:p>
            <a:pPr lvl="1" algn="just"/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Procedural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18/20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572560" cy="5429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Install and test essential elements of DTN technology on the Deep Impact spacecraft (16 - 24 million Km from Earth)</a:t>
            </a:r>
          </a:p>
          <a:p>
            <a:pPr algn="just">
              <a:buNone/>
            </a:pP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300 images were transmitted from the JPL nodes to the spacecraft. Then, they were automatically forwarded from the spacecraft back to the JPL nodes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The DINET experiment was held by JPL and sponsored by NASA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Performed in close cooperation with the EPOXI project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Period of experiment: 27 days (October – November 2008)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Demonstrate DTN readiness for operational use in space missions</a:t>
            </a:r>
            <a:endParaRPr lang="el-GR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1/20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Significance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214422"/>
            <a:ext cx="8358246" cy="5000660"/>
          </a:xfrm>
        </p:spPr>
        <p:txBody>
          <a:bodyPr>
            <a:normAutofit lnSpcReduction="10000"/>
          </a:bodyPr>
          <a:lstStyle/>
          <a:p>
            <a:pPr marL="421200" indent="-385200"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DTN can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work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 in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deep space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Successfully demonstrated over a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variety of conditions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with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realistic traffic  patterns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Validation objectives were met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Network function were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completely automated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Automatic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identification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 of missing data and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selective retransmission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Total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 lack of data corruption</a:t>
            </a:r>
          </a:p>
          <a:p>
            <a:pPr algn="just"/>
            <a:endParaRPr lang="en-US" sz="18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18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19/20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8680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Significance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857784"/>
          </a:xfrm>
        </p:spPr>
        <p:txBody>
          <a:bodyPr>
            <a:noAutofit/>
          </a:bodyPr>
          <a:lstStyle/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Network protocols of DINET can be used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universally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DINET code is available for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immediate use</a:t>
            </a:r>
          </a:p>
          <a:p>
            <a:pPr algn="just">
              <a:buNone/>
            </a:pPr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Priority management promises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better network utilization of available BW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Low operations labor costs due to automatic (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internet-like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) data exchange between nodes</a:t>
            </a:r>
          </a:p>
          <a:p>
            <a:pPr algn="just"/>
            <a:endParaRPr lang="en-US" sz="22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sz="2200" b="1" smtClean="0">
                <a:solidFill>
                  <a:schemeClr val="tx1">
                    <a:lumMod val="85000"/>
                  </a:schemeClr>
                </a:solidFill>
              </a:rPr>
              <a:t>Lack of human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intervention 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results in saving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time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 and </a:t>
            </a:r>
            <a:r>
              <a:rPr lang="en-US" sz="2200" b="1" dirty="0" smtClean="0">
                <a:solidFill>
                  <a:schemeClr val="tx1">
                    <a:lumMod val="85000"/>
                  </a:schemeClr>
                </a:solidFill>
              </a:rPr>
              <a:t>money</a:t>
            </a:r>
            <a:r>
              <a:rPr lang="en-US" sz="22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20/20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142984"/>
            <a:ext cx="8358246" cy="4857784"/>
          </a:xfrm>
        </p:spPr>
        <p:txBody>
          <a:bodyPr>
            <a:noAutofit/>
          </a:bodyPr>
          <a:lstStyle/>
          <a:p>
            <a:pPr algn="just"/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Thank you for your attention!</a:t>
            </a:r>
          </a:p>
          <a:p>
            <a:pPr algn="ctr">
              <a:buNone/>
            </a:pP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Innovations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501122" cy="542928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First deep-space node on the Interplanetary Internet</a:t>
            </a:r>
          </a:p>
          <a:p>
            <a:pPr lvl="1"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Automatic, contact-sensitive relay operations (store-and-forward Bundle Protocol)</a:t>
            </a:r>
          </a:p>
          <a:p>
            <a:pPr lvl="1"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Automatic rate control</a:t>
            </a:r>
          </a:p>
          <a:p>
            <a:pPr lvl="1"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Delay-tolerant retransmission (</a:t>
            </a:r>
            <a:r>
              <a:rPr lang="en-US" dirty="0" err="1" smtClean="0">
                <a:solidFill>
                  <a:schemeClr val="tx1">
                    <a:lumMod val="85000"/>
                  </a:schemeClr>
                </a:solidFill>
              </a:rPr>
              <a:t>Licklider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 Transmission Protocol)</a:t>
            </a:r>
          </a:p>
          <a:p>
            <a:pPr lvl="1"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Prioritization of merged traffic flows</a:t>
            </a:r>
          </a:p>
          <a:p>
            <a:pPr lvl="1"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Custody transfer</a:t>
            </a:r>
          </a:p>
          <a:p>
            <a:pPr lvl="1"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Longest digital communication network link ever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First use of dynamic routing over deep space links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First use of messaging middleware (CCSDS Asynchronous Message Service publish/subscribe) over deep space links</a:t>
            </a:r>
            <a:endParaRPr lang="el-GR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2/20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Topology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557216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All the nodes, except for the Deep Impact spacecraft, were physically located in the JPL Deep Space Operations Team (DSOT) area or in the Protocol Test Laboratory (PTL)</a:t>
            </a: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5 - Εικόνα" descr="DINET topolo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553074" cy="442915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3/20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settings 1/2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501122" cy="928694"/>
          </a:xfrm>
        </p:spPr>
        <p:txBody>
          <a:bodyPr>
            <a:normAutofit/>
          </a:bodyPr>
          <a:lstStyle/>
          <a:p>
            <a:pPr algn="just"/>
            <a:r>
              <a:rPr lang="en-US" sz="2100" dirty="0" smtClean="0">
                <a:solidFill>
                  <a:schemeClr val="tx1">
                    <a:lumMod val="85000"/>
                  </a:schemeClr>
                </a:solidFill>
              </a:rPr>
              <a:t>Convergence-layer protocols on experiment topology: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715304" cy="467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4/20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 settings 2/2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8501122" cy="52864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Images sent at priorities 0, 1. Network management traffic, custody signals, critical images sent at priority 2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Custody transfer on all application bundles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Bundle headers were CBHE-compressed</a:t>
            </a:r>
          </a:p>
          <a:p>
            <a:pPr algn="just">
              <a:buNone/>
            </a:pPr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Time-to-live was 10 days for all image bundles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Max bundle size was 64 KB.  Max LTP segment size was 739 bytes</a:t>
            </a:r>
          </a:p>
          <a:p>
            <a:pPr algn="just"/>
            <a:endParaRPr lang="en-US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Contact Graph Routing used to compute routes dynamically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5/20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Schedule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535785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The 4-week period of DINET operations was divided into two configurations (</a:t>
            </a:r>
            <a:r>
              <a:rPr lang="en-US" sz="2400" i="1" dirty="0" smtClean="0"/>
              <a:t>a and b) of four </a:t>
            </a:r>
            <a:r>
              <a:rPr lang="en-US" sz="2400" dirty="0" smtClean="0"/>
              <a:t>tracking passes each.</a:t>
            </a:r>
          </a:p>
          <a:p>
            <a:pPr lvl="1" algn="just"/>
            <a:r>
              <a:rPr lang="en-US" sz="2000" dirty="0" smtClean="0"/>
              <a:t>Configuration </a:t>
            </a:r>
            <a:r>
              <a:rPr lang="en-US" sz="2000" i="1" dirty="0" smtClean="0"/>
              <a:t>a </a:t>
            </a:r>
            <a:r>
              <a:rPr lang="en-US" sz="2000" i="1" dirty="0" smtClean="0">
                <a:sym typeface="Wingdings" pitchFamily="2" charset="2"/>
              </a:rPr>
              <a:t> </a:t>
            </a:r>
            <a:r>
              <a:rPr lang="en-US" sz="2000" i="1" dirty="0" smtClean="0"/>
              <a:t>no injection of artificial data loss </a:t>
            </a:r>
          </a:p>
          <a:p>
            <a:pPr lvl="1" algn="just"/>
            <a:r>
              <a:rPr lang="en-US" sz="2000" dirty="0" smtClean="0"/>
              <a:t>Configuration </a:t>
            </a:r>
            <a:r>
              <a:rPr lang="en-US" sz="2000" i="1" dirty="0" smtClean="0"/>
              <a:t>b </a:t>
            </a:r>
            <a:r>
              <a:rPr lang="en-US" sz="2000" i="1" dirty="0" smtClean="0">
                <a:sym typeface="Wingdings" pitchFamily="2" charset="2"/>
              </a:rPr>
              <a:t></a:t>
            </a:r>
            <a:r>
              <a:rPr lang="en-US" sz="2000" i="1" dirty="0" smtClean="0"/>
              <a:t> 3.125% of all LTP segments were randomly discarded upon reception at the DI </a:t>
            </a:r>
            <a:r>
              <a:rPr lang="en-US" sz="2000" dirty="0" smtClean="0"/>
              <a:t>spacecraft and at DSOT nodes</a:t>
            </a:r>
            <a:endParaRPr lang="fr-FR" sz="20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85725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6/20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1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4286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en-US" sz="24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just">
              <a:buNone/>
            </a:pPr>
            <a:endParaRPr lang="fr-FR" sz="2400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6 - Εικόνα" descr="DINET_EXP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303137" cy="5143536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7/20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2</a:t>
            </a:r>
            <a:endParaRPr lang="el-GR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- Εικόνα" descr="DINET_EXP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143513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</a:rPr>
              <a:t>ComNet Group								    8/20</a:t>
            </a:r>
            <a:endParaRPr lang="el-GR" sz="16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1639</TotalTime>
  <Words>1033</Words>
  <Application>Microsoft Office PowerPoint</Application>
  <PresentationFormat>Προβολή στην οθόνη (4:3)</PresentationFormat>
  <Paragraphs>236</Paragraphs>
  <Slides>22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Τεχνικό</vt:lpstr>
      <vt:lpstr>Διαφάνεια 1</vt:lpstr>
      <vt:lpstr>Overview</vt:lpstr>
      <vt:lpstr>Innovations</vt:lpstr>
      <vt:lpstr>Topology</vt:lpstr>
      <vt:lpstr>Configuration settings 1/2</vt:lpstr>
      <vt:lpstr>Configuration settings 2/2</vt:lpstr>
      <vt:lpstr>Experiment Schedule</vt:lpstr>
      <vt:lpstr>Experiment 1</vt:lpstr>
      <vt:lpstr>Experiment 2</vt:lpstr>
      <vt:lpstr>Experiment 3</vt:lpstr>
      <vt:lpstr>Investigation Elements</vt:lpstr>
      <vt:lpstr>Validation Objectives</vt:lpstr>
      <vt:lpstr>Terms of Validation 1/2</vt:lpstr>
      <vt:lpstr>Terms of Validation 2/2</vt:lpstr>
      <vt:lpstr>Experiment Results Metric 1 – Path Utilization Rate (U)</vt:lpstr>
      <vt:lpstr>Experiment Results Metric 2 – Delivery Acceleration Ratio (G)</vt:lpstr>
      <vt:lpstr>Experiment Results Metric 3 – ION Node Storage Utilization</vt:lpstr>
      <vt:lpstr>Experiment Results Metric 4 – Multipath Advantage</vt:lpstr>
      <vt:lpstr>Anomalies  </vt:lpstr>
      <vt:lpstr>Technical Significance </vt:lpstr>
      <vt:lpstr>Strategic Significance 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rEVILEr</dc:creator>
  <cp:lastModifiedBy>rEVILEr</cp:lastModifiedBy>
  <cp:revision>136</cp:revision>
  <dcterms:created xsi:type="dcterms:W3CDTF">2009-11-08T19:13:37Z</dcterms:created>
  <dcterms:modified xsi:type="dcterms:W3CDTF">2009-11-19T10:35:03Z</dcterms:modified>
</cp:coreProperties>
</file>