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88" r:id="rId2"/>
    <p:sldId id="257" r:id="rId3"/>
    <p:sldId id="258" r:id="rId4"/>
    <p:sldId id="298" r:id="rId5"/>
    <p:sldId id="266" r:id="rId6"/>
    <p:sldId id="300" r:id="rId7"/>
    <p:sldId id="301" r:id="rId8"/>
    <p:sldId id="295" r:id="rId9"/>
    <p:sldId id="303" r:id="rId10"/>
    <p:sldId id="292" r:id="rId11"/>
    <p:sldId id="293" r:id="rId12"/>
    <p:sldId id="294" r:id="rId13"/>
    <p:sldId id="261" r:id="rId14"/>
    <p:sldId id="262" r:id="rId15"/>
    <p:sldId id="304" r:id="rId16"/>
    <p:sldId id="270" r:id="rId17"/>
    <p:sldId id="271" r:id="rId18"/>
    <p:sldId id="272" r:id="rId19"/>
    <p:sldId id="273" r:id="rId20"/>
    <p:sldId id="281" r:id="rId21"/>
    <p:sldId id="274" r:id="rId22"/>
    <p:sldId id="275" r:id="rId23"/>
    <p:sldId id="276" r:id="rId24"/>
    <p:sldId id="305" r:id="rId25"/>
    <p:sldId id="306" r:id="rId26"/>
    <p:sldId id="284" r:id="rId27"/>
    <p:sldId id="278" r:id="rId28"/>
    <p:sldId id="307" r:id="rId29"/>
    <p:sldId id="308" r:id="rId30"/>
    <p:sldId id="309" r:id="rId31"/>
    <p:sldId id="280" r:id="rId32"/>
    <p:sldId id="296" r:id="rId33"/>
    <p:sldId id="297" r:id="rId34"/>
  </p:sldIdLst>
  <p:sldSz cx="9144000" cy="6858000" type="screen4x3"/>
  <p:notesSz cx="6669088" cy="9926638"/>
  <p:custDataLst>
    <p:tags r:id="rId3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4D4D4D"/>
    <a:srgbClr val="5F5F5F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34" autoAdjust="0"/>
  </p:normalViewPr>
  <p:slideViewPr>
    <p:cSldViewPr>
      <p:cViewPr>
        <p:scale>
          <a:sx n="75" d="100"/>
          <a:sy n="75" d="100"/>
        </p:scale>
        <p:origin x="-1422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AD8EFF-51FE-4C09-BC70-C2A0A34A08F4}" type="doc">
      <dgm:prSet loTypeId="urn:microsoft.com/office/officeart/2005/8/layout/chevron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45047CA-10C9-46CC-8ACB-BDD25E947F5F}">
      <dgm:prSet phldrT="[Text]"/>
      <dgm:spPr/>
      <dgm:t>
        <a:bodyPr/>
        <a:lstStyle/>
        <a:p>
          <a:r>
            <a:rPr lang="el-GR" b="1" dirty="0" smtClean="0">
              <a:latin typeface="Calibri" pitchFamily="34" charset="0"/>
            </a:rPr>
            <a:t>Αρχικά</a:t>
          </a:r>
          <a:endParaRPr lang="en-US" b="1" dirty="0">
            <a:latin typeface="Calibri" pitchFamily="34" charset="0"/>
          </a:endParaRPr>
        </a:p>
      </dgm:t>
    </dgm:pt>
    <dgm:pt modelId="{57C295C5-CAB8-4C8A-9914-CBA8DF129D8F}" type="parTrans" cxnId="{E0479673-29D8-48F1-B100-1948DE7417B3}">
      <dgm:prSet/>
      <dgm:spPr/>
      <dgm:t>
        <a:bodyPr/>
        <a:lstStyle/>
        <a:p>
          <a:endParaRPr lang="en-US" b="0">
            <a:latin typeface="Gill Sans MT Condensed" pitchFamily="34" charset="0"/>
          </a:endParaRPr>
        </a:p>
      </dgm:t>
    </dgm:pt>
    <dgm:pt modelId="{059C45AF-C055-4BB6-BCF8-CE1CA95E482E}" type="sibTrans" cxnId="{E0479673-29D8-48F1-B100-1948DE7417B3}">
      <dgm:prSet/>
      <dgm:spPr/>
      <dgm:t>
        <a:bodyPr/>
        <a:lstStyle/>
        <a:p>
          <a:endParaRPr lang="en-US" b="0">
            <a:latin typeface="Gill Sans MT Condensed" pitchFamily="34" charset="0"/>
          </a:endParaRPr>
        </a:p>
      </dgm:t>
    </dgm:pt>
    <dgm:pt modelId="{73B36B31-AF3C-4ADE-AAC7-51B0746E9AF3}">
      <dgm:prSet phldrT="[Text]" custT="1"/>
      <dgm:spPr>
        <a:gradFill flip="none" rotWithShape="1">
          <a:gsLst>
            <a:gs pos="20000">
              <a:schemeClr val="bg1">
                <a:tint val="80000"/>
                <a:satMod val="300000"/>
                <a:alpha val="27000"/>
              </a:schemeClr>
            </a:gs>
            <a:gs pos="100000">
              <a:schemeClr val="bg1"/>
            </a:gs>
          </a:gsLst>
          <a:lin ang="5400000" scaled="1"/>
          <a:tileRect/>
        </a:gradFill>
      </dgm:spPr>
      <dgm:t>
        <a:bodyPr/>
        <a:lstStyle/>
        <a:p>
          <a:r>
            <a:rPr lang="el-GR" sz="2000" b="0" dirty="0" smtClean="0">
              <a:latin typeface="Calibri" pitchFamily="34" charset="0"/>
            </a:rPr>
            <a:t>Χρειάστηκε να αναπτυχθούν μηχανισμοί αξιοπιστίας σε διάφορα δικτυακά επίπεδα για να αντιμετωπίσουν τις νέες συνθήκες</a:t>
          </a:r>
          <a:endParaRPr lang="en-US" sz="2000" b="0" dirty="0">
            <a:latin typeface="Calibri" pitchFamily="34" charset="0"/>
          </a:endParaRPr>
        </a:p>
      </dgm:t>
    </dgm:pt>
    <dgm:pt modelId="{E3043C1D-FE55-4E52-83EA-7E70D1090355}">
      <dgm:prSet phldrT="[Text]"/>
      <dgm:spPr/>
      <dgm:t>
        <a:bodyPr/>
        <a:lstStyle/>
        <a:p>
          <a:r>
            <a:rPr lang="el-GR" b="1" dirty="0" smtClean="0">
              <a:latin typeface="Calibri" pitchFamily="34" charset="0"/>
            </a:rPr>
            <a:t>Άρα</a:t>
          </a:r>
          <a:endParaRPr lang="en-US" b="1" dirty="0">
            <a:latin typeface="Calibri" pitchFamily="34" charset="0"/>
          </a:endParaRPr>
        </a:p>
      </dgm:t>
    </dgm:pt>
    <dgm:pt modelId="{7198E903-B8AC-4DDF-B390-025DF7B9C548}" type="sibTrans" cxnId="{2B9C2928-0921-4E03-B8CA-B39808D959B8}">
      <dgm:prSet/>
      <dgm:spPr/>
      <dgm:t>
        <a:bodyPr/>
        <a:lstStyle/>
        <a:p>
          <a:endParaRPr lang="en-US" b="0">
            <a:latin typeface="Gill Sans MT Condensed" pitchFamily="34" charset="0"/>
          </a:endParaRPr>
        </a:p>
      </dgm:t>
    </dgm:pt>
    <dgm:pt modelId="{A9111368-D99B-4E5A-A614-59DF449D2335}" type="parTrans" cxnId="{2B9C2928-0921-4E03-B8CA-B39808D959B8}">
      <dgm:prSet/>
      <dgm:spPr/>
      <dgm:t>
        <a:bodyPr/>
        <a:lstStyle/>
        <a:p>
          <a:endParaRPr lang="en-US" b="0">
            <a:latin typeface="Gill Sans MT Condensed" pitchFamily="34" charset="0"/>
          </a:endParaRPr>
        </a:p>
      </dgm:t>
    </dgm:pt>
    <dgm:pt modelId="{D8FEA905-E323-488C-94CC-2CAF2199FD8D}" type="sibTrans" cxnId="{614FD462-F151-47CE-A538-8821FAEF77E1}">
      <dgm:prSet/>
      <dgm:spPr/>
      <dgm:t>
        <a:bodyPr/>
        <a:lstStyle/>
        <a:p>
          <a:endParaRPr lang="en-US" b="0">
            <a:latin typeface="Gill Sans MT Condensed" pitchFamily="34" charset="0"/>
          </a:endParaRPr>
        </a:p>
      </dgm:t>
    </dgm:pt>
    <dgm:pt modelId="{8B4BECAC-800B-4AE1-A35C-B6DF2F68D7F4}" type="parTrans" cxnId="{614FD462-F151-47CE-A538-8821FAEF77E1}">
      <dgm:prSet/>
      <dgm:spPr/>
      <dgm:t>
        <a:bodyPr/>
        <a:lstStyle/>
        <a:p>
          <a:endParaRPr lang="en-US" b="0">
            <a:latin typeface="Gill Sans MT Condensed" pitchFamily="34" charset="0"/>
          </a:endParaRPr>
        </a:p>
      </dgm:t>
    </dgm:pt>
    <dgm:pt modelId="{C799A484-DA56-486D-B68B-42795684F777}">
      <dgm:prSet phldrT="[Text]" custT="1"/>
      <dgm:spPr>
        <a:gradFill flip="none" rotWithShape="1">
          <a:gsLst>
            <a:gs pos="20000">
              <a:schemeClr val="bg1">
                <a:tint val="80000"/>
                <a:satMod val="300000"/>
                <a:alpha val="27000"/>
              </a:schemeClr>
            </a:gs>
            <a:gs pos="100000">
              <a:schemeClr val="bg1"/>
            </a:gs>
          </a:gsLst>
          <a:lin ang="5400000" scaled="1"/>
          <a:tileRect/>
        </a:gradFill>
      </dgm:spPr>
      <dgm:t>
        <a:bodyPr/>
        <a:lstStyle/>
        <a:p>
          <a:r>
            <a:rPr lang="el-GR" sz="2000" b="0" dirty="0" smtClean="0">
              <a:latin typeface="Calibri" pitchFamily="34" charset="0"/>
            </a:rPr>
            <a:t>Οι δορυφορικές επικοινωνίες εμφανίζουν μεγάλες τιμές καθυστέρησης διάδοσης και ποσοστά σφαλμάτων</a:t>
          </a:r>
          <a:endParaRPr lang="en-US" sz="2000" b="0" dirty="0">
            <a:latin typeface="Calibri" pitchFamily="34" charset="0"/>
          </a:endParaRPr>
        </a:p>
      </dgm:t>
    </dgm:pt>
    <dgm:pt modelId="{7428868A-4EDD-43F0-BF51-72A3509E1195}">
      <dgm:prSet phldrT="[Text]" custT="1"/>
      <dgm:spPr/>
      <dgm:t>
        <a:bodyPr/>
        <a:lstStyle/>
        <a:p>
          <a:r>
            <a:rPr lang="el-GR" sz="3300" b="1" dirty="0" smtClean="0">
              <a:latin typeface="Calibri" pitchFamily="34" charset="0"/>
            </a:rPr>
            <a:t>Όμως</a:t>
          </a:r>
          <a:endParaRPr lang="en-US" sz="3300" b="1" dirty="0">
            <a:latin typeface="Calibri" pitchFamily="34" charset="0"/>
          </a:endParaRPr>
        </a:p>
      </dgm:t>
    </dgm:pt>
    <dgm:pt modelId="{24C0F300-683D-4F45-97F0-1D63B6957610}" type="sibTrans" cxnId="{EE8FCD56-F2B5-4323-AA6B-EA4E0347E6B1}">
      <dgm:prSet/>
      <dgm:spPr/>
      <dgm:t>
        <a:bodyPr/>
        <a:lstStyle/>
        <a:p>
          <a:endParaRPr lang="en-US" b="0">
            <a:latin typeface="Gill Sans MT Condensed" pitchFamily="34" charset="0"/>
          </a:endParaRPr>
        </a:p>
      </dgm:t>
    </dgm:pt>
    <dgm:pt modelId="{5AADA345-BAE1-4447-971B-90ACAEAF5449}" type="parTrans" cxnId="{EE8FCD56-F2B5-4323-AA6B-EA4E0347E6B1}">
      <dgm:prSet/>
      <dgm:spPr/>
      <dgm:t>
        <a:bodyPr/>
        <a:lstStyle/>
        <a:p>
          <a:endParaRPr lang="en-US" b="0">
            <a:latin typeface="Gill Sans MT Condensed" pitchFamily="34" charset="0"/>
          </a:endParaRPr>
        </a:p>
      </dgm:t>
    </dgm:pt>
    <dgm:pt modelId="{8E23DF12-E029-4F71-A2A3-04552BCA99C6}" type="sibTrans" cxnId="{85D68210-306B-4CC2-B11D-7562671D1332}">
      <dgm:prSet/>
      <dgm:spPr/>
      <dgm:t>
        <a:bodyPr/>
        <a:lstStyle/>
        <a:p>
          <a:endParaRPr lang="en-US" b="0">
            <a:latin typeface="Gill Sans MT Condensed" pitchFamily="34" charset="0"/>
          </a:endParaRPr>
        </a:p>
      </dgm:t>
    </dgm:pt>
    <dgm:pt modelId="{AEF06A58-D001-4EAD-9C3A-F5BAA7E0DBCA}" type="parTrans" cxnId="{85D68210-306B-4CC2-B11D-7562671D1332}">
      <dgm:prSet/>
      <dgm:spPr/>
      <dgm:t>
        <a:bodyPr/>
        <a:lstStyle/>
        <a:p>
          <a:endParaRPr lang="en-US" b="0">
            <a:latin typeface="Gill Sans MT Condensed" pitchFamily="34" charset="0"/>
          </a:endParaRPr>
        </a:p>
      </dgm:t>
    </dgm:pt>
    <dgm:pt modelId="{7F4F33E4-FCF4-449F-B540-3C54F31107A5}">
      <dgm:prSet phldrT="[Text]" custT="1"/>
      <dgm:spPr>
        <a:gradFill flip="none" rotWithShape="1">
          <a:gsLst>
            <a:gs pos="20000">
              <a:schemeClr val="bg1">
                <a:tint val="80000"/>
                <a:satMod val="300000"/>
                <a:alpha val="27000"/>
              </a:schemeClr>
            </a:gs>
            <a:gs pos="100000">
              <a:schemeClr val="bg1"/>
            </a:gs>
          </a:gsLst>
          <a:lin ang="5400000" scaled="1"/>
          <a:tileRect/>
        </a:gradFill>
      </dgm:spPr>
      <dgm:t>
        <a:bodyPr/>
        <a:lstStyle/>
        <a:p>
          <a:r>
            <a:rPr lang="el-GR" sz="2000" b="0" dirty="0" smtClean="0">
              <a:latin typeface="Calibri" pitchFamily="34" charset="0"/>
            </a:rPr>
            <a:t>Τα αξιόπιστα πρωτόκολλα μεταφοράς, όπως το </a:t>
          </a:r>
          <a:r>
            <a:rPr lang="en-US" sz="2000" b="0" dirty="0" smtClean="0">
              <a:latin typeface="Calibri" pitchFamily="34" charset="0"/>
            </a:rPr>
            <a:t>Transmission Control Protocol,</a:t>
          </a:r>
          <a:r>
            <a:rPr lang="el-GR" sz="2000" b="0" dirty="0" smtClean="0">
              <a:latin typeface="Calibri" pitchFamily="34" charset="0"/>
            </a:rPr>
            <a:t> αναπτύχθηκαν για επίγεια δίκτυα</a:t>
          </a:r>
          <a:endParaRPr lang="en-US" sz="2000" b="0" dirty="0">
            <a:latin typeface="Calibri" pitchFamily="34" charset="0"/>
          </a:endParaRPr>
        </a:p>
      </dgm:t>
    </dgm:pt>
    <dgm:pt modelId="{E4CD9AC3-47D4-4E4B-BCAE-8F5BA0E09946}" type="sibTrans" cxnId="{B36963F7-485D-4B92-B127-B77B58675168}">
      <dgm:prSet/>
      <dgm:spPr/>
      <dgm:t>
        <a:bodyPr/>
        <a:lstStyle/>
        <a:p>
          <a:endParaRPr lang="en-US" b="0">
            <a:latin typeface="Gill Sans MT Condensed" pitchFamily="34" charset="0"/>
          </a:endParaRPr>
        </a:p>
      </dgm:t>
    </dgm:pt>
    <dgm:pt modelId="{607A88D0-3E58-4926-AA29-970597C5C35B}" type="parTrans" cxnId="{B36963F7-485D-4B92-B127-B77B58675168}">
      <dgm:prSet/>
      <dgm:spPr/>
      <dgm:t>
        <a:bodyPr/>
        <a:lstStyle/>
        <a:p>
          <a:endParaRPr lang="en-US" b="0">
            <a:latin typeface="Gill Sans MT Condensed" pitchFamily="34" charset="0"/>
          </a:endParaRPr>
        </a:p>
      </dgm:t>
    </dgm:pt>
    <dgm:pt modelId="{FA36C508-16D3-4FF8-9E9D-6BEC0ED6C412}" type="pres">
      <dgm:prSet presAssocID="{84AD8EFF-51FE-4C09-BC70-C2A0A34A08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8FBB94-FE96-447A-A19E-0C75FD71C3E6}" type="pres">
      <dgm:prSet presAssocID="{745047CA-10C9-46CC-8ACB-BDD25E947F5F}" presName="composite" presStyleCnt="0"/>
      <dgm:spPr/>
    </dgm:pt>
    <dgm:pt modelId="{89EE745E-4D19-4A19-828C-8ECB97199D74}" type="pres">
      <dgm:prSet presAssocID="{745047CA-10C9-46CC-8ACB-BDD25E947F5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58774-D024-45B7-BC3E-5514F18F310B}" type="pres">
      <dgm:prSet presAssocID="{745047CA-10C9-46CC-8ACB-BDD25E947F5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EFDB27-97A2-49B4-9768-C1446EBA41C9}" type="pres">
      <dgm:prSet presAssocID="{059C45AF-C055-4BB6-BCF8-CE1CA95E482E}" presName="sp" presStyleCnt="0"/>
      <dgm:spPr/>
    </dgm:pt>
    <dgm:pt modelId="{8140CB5D-33BE-479A-9DE6-28450426E7F2}" type="pres">
      <dgm:prSet presAssocID="{7428868A-4EDD-43F0-BF51-72A3509E1195}" presName="composite" presStyleCnt="0"/>
      <dgm:spPr/>
    </dgm:pt>
    <dgm:pt modelId="{95BFF464-8791-4EF1-832E-183E2642CAD0}" type="pres">
      <dgm:prSet presAssocID="{7428868A-4EDD-43F0-BF51-72A3509E119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0A1001-295C-4A76-8A6A-C814A34DB066}" type="pres">
      <dgm:prSet presAssocID="{7428868A-4EDD-43F0-BF51-72A3509E119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75A1A-44C7-4124-BF6C-7B7EC2CA5784}" type="pres">
      <dgm:prSet presAssocID="{24C0F300-683D-4F45-97F0-1D63B6957610}" presName="sp" presStyleCnt="0"/>
      <dgm:spPr/>
    </dgm:pt>
    <dgm:pt modelId="{441EDB32-9526-477F-9CA6-68466310FBDD}" type="pres">
      <dgm:prSet presAssocID="{E3043C1D-FE55-4E52-83EA-7E70D1090355}" presName="composite" presStyleCnt="0"/>
      <dgm:spPr/>
    </dgm:pt>
    <dgm:pt modelId="{ADBFC8F5-47A5-49CF-B0C3-42D45AA4D3BC}" type="pres">
      <dgm:prSet presAssocID="{E3043C1D-FE55-4E52-83EA-7E70D1090355}" presName="parentText" presStyleLbl="alignNode1" presStyleIdx="2" presStyleCnt="3" custLinFactNeighborY="55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5B0DD-50FC-42B3-9249-D1747FC40FF9}" type="pres">
      <dgm:prSet presAssocID="{E3043C1D-FE55-4E52-83EA-7E70D109035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6963F7-485D-4B92-B127-B77B58675168}" srcId="{745047CA-10C9-46CC-8ACB-BDD25E947F5F}" destId="{7F4F33E4-FCF4-449F-B540-3C54F31107A5}" srcOrd="0" destOrd="0" parTransId="{607A88D0-3E58-4926-AA29-970597C5C35B}" sibTransId="{E4CD9AC3-47D4-4E4B-BCAE-8F5BA0E09946}"/>
    <dgm:cxn modelId="{75704634-80E5-4DA4-B7FE-E9BD866E4CB9}" type="presOf" srcId="{84AD8EFF-51FE-4C09-BC70-C2A0A34A08F4}" destId="{FA36C508-16D3-4FF8-9E9D-6BEC0ED6C412}" srcOrd="0" destOrd="0" presId="urn:microsoft.com/office/officeart/2005/8/layout/chevron2"/>
    <dgm:cxn modelId="{2B9C2928-0921-4E03-B8CA-B39808D959B8}" srcId="{84AD8EFF-51FE-4C09-BC70-C2A0A34A08F4}" destId="{E3043C1D-FE55-4E52-83EA-7E70D1090355}" srcOrd="2" destOrd="0" parTransId="{A9111368-D99B-4E5A-A614-59DF449D2335}" sibTransId="{7198E903-B8AC-4DDF-B390-025DF7B9C548}"/>
    <dgm:cxn modelId="{4897D310-8076-4311-A065-471CADB66B69}" type="presOf" srcId="{73B36B31-AF3C-4ADE-AAC7-51B0746E9AF3}" destId="{0865B0DD-50FC-42B3-9249-D1747FC40FF9}" srcOrd="0" destOrd="0" presId="urn:microsoft.com/office/officeart/2005/8/layout/chevron2"/>
    <dgm:cxn modelId="{82705BDF-A470-4C98-B290-56EFBCEEB807}" type="presOf" srcId="{7F4F33E4-FCF4-449F-B540-3C54F31107A5}" destId="{F3E58774-D024-45B7-BC3E-5514F18F310B}" srcOrd="0" destOrd="0" presId="urn:microsoft.com/office/officeart/2005/8/layout/chevron2"/>
    <dgm:cxn modelId="{614FD462-F151-47CE-A538-8821FAEF77E1}" srcId="{E3043C1D-FE55-4E52-83EA-7E70D1090355}" destId="{73B36B31-AF3C-4ADE-AAC7-51B0746E9AF3}" srcOrd="0" destOrd="0" parTransId="{8B4BECAC-800B-4AE1-A35C-B6DF2F68D7F4}" sibTransId="{D8FEA905-E323-488C-94CC-2CAF2199FD8D}"/>
    <dgm:cxn modelId="{6F56F004-2350-4245-82D9-77A758738E2B}" type="presOf" srcId="{C799A484-DA56-486D-B68B-42795684F777}" destId="{800A1001-295C-4A76-8A6A-C814A34DB066}" srcOrd="0" destOrd="0" presId="urn:microsoft.com/office/officeart/2005/8/layout/chevron2"/>
    <dgm:cxn modelId="{326E0B09-4FAE-4F8E-B860-71081FB7F4A7}" type="presOf" srcId="{E3043C1D-FE55-4E52-83EA-7E70D1090355}" destId="{ADBFC8F5-47A5-49CF-B0C3-42D45AA4D3BC}" srcOrd="0" destOrd="0" presId="urn:microsoft.com/office/officeart/2005/8/layout/chevron2"/>
    <dgm:cxn modelId="{C038F8C2-B4E7-4873-80A5-7AD4A72C817F}" type="presOf" srcId="{745047CA-10C9-46CC-8ACB-BDD25E947F5F}" destId="{89EE745E-4D19-4A19-828C-8ECB97199D74}" srcOrd="0" destOrd="0" presId="urn:microsoft.com/office/officeart/2005/8/layout/chevron2"/>
    <dgm:cxn modelId="{51CB9730-E8FC-472F-8100-5006E651BB00}" type="presOf" srcId="{7428868A-4EDD-43F0-BF51-72A3509E1195}" destId="{95BFF464-8791-4EF1-832E-183E2642CAD0}" srcOrd="0" destOrd="0" presId="urn:microsoft.com/office/officeart/2005/8/layout/chevron2"/>
    <dgm:cxn modelId="{EE8FCD56-F2B5-4323-AA6B-EA4E0347E6B1}" srcId="{84AD8EFF-51FE-4C09-BC70-C2A0A34A08F4}" destId="{7428868A-4EDD-43F0-BF51-72A3509E1195}" srcOrd="1" destOrd="0" parTransId="{5AADA345-BAE1-4447-971B-90ACAEAF5449}" sibTransId="{24C0F300-683D-4F45-97F0-1D63B6957610}"/>
    <dgm:cxn modelId="{85D68210-306B-4CC2-B11D-7562671D1332}" srcId="{7428868A-4EDD-43F0-BF51-72A3509E1195}" destId="{C799A484-DA56-486D-B68B-42795684F777}" srcOrd="0" destOrd="0" parTransId="{AEF06A58-D001-4EAD-9C3A-F5BAA7E0DBCA}" sibTransId="{8E23DF12-E029-4F71-A2A3-04552BCA99C6}"/>
    <dgm:cxn modelId="{E0479673-29D8-48F1-B100-1948DE7417B3}" srcId="{84AD8EFF-51FE-4C09-BC70-C2A0A34A08F4}" destId="{745047CA-10C9-46CC-8ACB-BDD25E947F5F}" srcOrd="0" destOrd="0" parTransId="{57C295C5-CAB8-4C8A-9914-CBA8DF129D8F}" sibTransId="{059C45AF-C055-4BB6-BCF8-CE1CA95E482E}"/>
    <dgm:cxn modelId="{A5B08F99-9C28-478C-B6F0-7D707B7253FE}" type="presParOf" srcId="{FA36C508-16D3-4FF8-9E9D-6BEC0ED6C412}" destId="{B68FBB94-FE96-447A-A19E-0C75FD71C3E6}" srcOrd="0" destOrd="0" presId="urn:microsoft.com/office/officeart/2005/8/layout/chevron2"/>
    <dgm:cxn modelId="{F847877D-A240-4065-8580-7E3679420447}" type="presParOf" srcId="{B68FBB94-FE96-447A-A19E-0C75FD71C3E6}" destId="{89EE745E-4D19-4A19-828C-8ECB97199D74}" srcOrd="0" destOrd="0" presId="urn:microsoft.com/office/officeart/2005/8/layout/chevron2"/>
    <dgm:cxn modelId="{250BCC50-DF1F-4483-9B6C-A3B258B260AA}" type="presParOf" srcId="{B68FBB94-FE96-447A-A19E-0C75FD71C3E6}" destId="{F3E58774-D024-45B7-BC3E-5514F18F310B}" srcOrd="1" destOrd="0" presId="urn:microsoft.com/office/officeart/2005/8/layout/chevron2"/>
    <dgm:cxn modelId="{1ADD74C4-8947-41ED-8E22-B48DD2D95547}" type="presParOf" srcId="{FA36C508-16D3-4FF8-9E9D-6BEC0ED6C412}" destId="{84EFDB27-97A2-49B4-9768-C1446EBA41C9}" srcOrd="1" destOrd="0" presId="urn:microsoft.com/office/officeart/2005/8/layout/chevron2"/>
    <dgm:cxn modelId="{BAD9CA53-F479-4806-ADDD-F4DCA4071268}" type="presParOf" srcId="{FA36C508-16D3-4FF8-9E9D-6BEC0ED6C412}" destId="{8140CB5D-33BE-479A-9DE6-28450426E7F2}" srcOrd="2" destOrd="0" presId="urn:microsoft.com/office/officeart/2005/8/layout/chevron2"/>
    <dgm:cxn modelId="{E2452566-032A-421A-B0B8-D284087DA9D4}" type="presParOf" srcId="{8140CB5D-33BE-479A-9DE6-28450426E7F2}" destId="{95BFF464-8791-4EF1-832E-183E2642CAD0}" srcOrd="0" destOrd="0" presId="urn:microsoft.com/office/officeart/2005/8/layout/chevron2"/>
    <dgm:cxn modelId="{6A54E329-9A07-4CB2-9893-1329CCB66C93}" type="presParOf" srcId="{8140CB5D-33BE-479A-9DE6-28450426E7F2}" destId="{800A1001-295C-4A76-8A6A-C814A34DB066}" srcOrd="1" destOrd="0" presId="urn:microsoft.com/office/officeart/2005/8/layout/chevron2"/>
    <dgm:cxn modelId="{EAA93BBC-58FB-46F3-BDDD-4CA2CBC329A0}" type="presParOf" srcId="{FA36C508-16D3-4FF8-9E9D-6BEC0ED6C412}" destId="{5AD75A1A-44C7-4124-BF6C-7B7EC2CA5784}" srcOrd="3" destOrd="0" presId="urn:microsoft.com/office/officeart/2005/8/layout/chevron2"/>
    <dgm:cxn modelId="{CE16D701-8EBC-4E2F-983A-2B3932815A9F}" type="presParOf" srcId="{FA36C508-16D3-4FF8-9E9D-6BEC0ED6C412}" destId="{441EDB32-9526-477F-9CA6-68466310FBDD}" srcOrd="4" destOrd="0" presId="urn:microsoft.com/office/officeart/2005/8/layout/chevron2"/>
    <dgm:cxn modelId="{7C89F333-DDA5-4579-A9A3-B8AC3CC31AA6}" type="presParOf" srcId="{441EDB32-9526-477F-9CA6-68466310FBDD}" destId="{ADBFC8F5-47A5-49CF-B0C3-42D45AA4D3BC}" srcOrd="0" destOrd="0" presId="urn:microsoft.com/office/officeart/2005/8/layout/chevron2"/>
    <dgm:cxn modelId="{C7D71224-892D-46F6-AF9B-12B9205134AA}" type="presParOf" srcId="{441EDB32-9526-477F-9CA6-68466310FBDD}" destId="{0865B0DD-50FC-42B3-9249-D1747FC40FF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5C831A-CCF5-4391-A2BE-9DF065D37587}" type="doc">
      <dgm:prSet loTypeId="urn:microsoft.com/office/officeart/2005/8/layout/arrow2" loCatId="process" qsTypeId="urn:microsoft.com/office/officeart/2005/8/quickstyle/simple5" qsCatId="simple" csTypeId="urn:microsoft.com/office/officeart/2005/8/colors/colorful3" csCatId="colorful" phldr="1"/>
      <dgm:spPr/>
    </dgm:pt>
    <dgm:pt modelId="{1E3A074B-8EC3-4AC7-ADB8-C53A583CA2D1}">
      <dgm:prSet phldrT="[Text]" custT="1"/>
      <dgm:spPr/>
      <dgm:t>
        <a:bodyPr/>
        <a:lstStyle/>
        <a:p>
          <a:r>
            <a:rPr lang="el-GR" sz="24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</a:rPr>
            <a:t>Χαρακτηριστικά επίγειου και δορυφορικού περιβάλλοντος</a:t>
          </a:r>
          <a:endParaRPr lang="en-US" sz="2400" dirty="0">
            <a:solidFill>
              <a:schemeClr val="accent3">
                <a:lumMod val="75000"/>
              </a:schemeClr>
            </a:solidFill>
            <a:latin typeface="Calibri" pitchFamily="34" charset="0"/>
          </a:endParaRPr>
        </a:p>
      </dgm:t>
    </dgm:pt>
    <dgm:pt modelId="{C3E70DF8-D297-401F-A070-1295F4388B0B}" type="parTrans" cxnId="{8C1AFE23-B091-4CE6-8284-0511812F213B}">
      <dgm:prSet/>
      <dgm:spPr/>
      <dgm:t>
        <a:bodyPr/>
        <a:lstStyle/>
        <a:p>
          <a:endParaRPr lang="en-US" sz="2400"/>
        </a:p>
      </dgm:t>
    </dgm:pt>
    <dgm:pt modelId="{13D421C7-F834-4141-85ED-0207D610A128}" type="sibTrans" cxnId="{8C1AFE23-B091-4CE6-8284-0511812F213B}">
      <dgm:prSet/>
      <dgm:spPr/>
      <dgm:t>
        <a:bodyPr/>
        <a:lstStyle/>
        <a:p>
          <a:endParaRPr lang="en-US" sz="2400"/>
        </a:p>
      </dgm:t>
    </dgm:pt>
    <dgm:pt modelId="{C7CCB8C4-BA8F-435B-96D2-651E5BBEE204}">
      <dgm:prSet phldrT="[Text]" custT="1"/>
      <dgm:spPr/>
      <dgm:t>
        <a:bodyPr/>
        <a:lstStyle/>
        <a:p>
          <a:r>
            <a:rPr lang="el-GR" sz="2400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</a:rPr>
            <a:t>Πρωτόκολλα μεταφοράς και σύνδεσης</a:t>
          </a:r>
          <a:endParaRPr lang="en-US" sz="2400" dirty="0">
            <a:solidFill>
              <a:schemeClr val="accent5">
                <a:lumMod val="75000"/>
              </a:schemeClr>
            </a:solidFill>
            <a:latin typeface="Calibri" pitchFamily="34" charset="0"/>
          </a:endParaRPr>
        </a:p>
      </dgm:t>
    </dgm:pt>
    <dgm:pt modelId="{AD18367E-C5DB-45A4-A27B-B15954C86D0F}" type="parTrans" cxnId="{679C1D1A-14EB-43D6-A6EB-15DB434BD9E3}">
      <dgm:prSet/>
      <dgm:spPr/>
      <dgm:t>
        <a:bodyPr/>
        <a:lstStyle/>
        <a:p>
          <a:endParaRPr lang="en-US" sz="2400"/>
        </a:p>
      </dgm:t>
    </dgm:pt>
    <dgm:pt modelId="{7D6A4EA2-7BAB-433A-B969-4D95C96F0274}" type="sibTrans" cxnId="{679C1D1A-14EB-43D6-A6EB-15DB434BD9E3}">
      <dgm:prSet/>
      <dgm:spPr/>
      <dgm:t>
        <a:bodyPr/>
        <a:lstStyle/>
        <a:p>
          <a:endParaRPr lang="en-US" sz="2400"/>
        </a:p>
      </dgm:t>
    </dgm:pt>
    <dgm:pt modelId="{A75DE5EA-0E88-4A1C-B1EA-B4EE477D7AA1}">
      <dgm:prSet phldrT="[Text]" custT="1"/>
      <dgm:spPr/>
      <dgm:t>
        <a:bodyPr/>
        <a:lstStyle/>
        <a:p>
          <a:r>
            <a:rPr lang="el-GR" sz="2400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</a:rPr>
            <a:t>Πειραματικά αποτελέσματα</a:t>
          </a:r>
          <a:endParaRPr lang="en-US" sz="2400" dirty="0">
            <a:solidFill>
              <a:schemeClr val="accent4">
                <a:lumMod val="75000"/>
              </a:schemeClr>
            </a:solidFill>
            <a:latin typeface="Calibri" pitchFamily="34" charset="0"/>
          </a:endParaRPr>
        </a:p>
      </dgm:t>
    </dgm:pt>
    <dgm:pt modelId="{48157EE2-9BD9-48FE-A422-276C84F2470D}" type="parTrans" cxnId="{D09152C8-0058-4F02-AE9F-59A443534AE8}">
      <dgm:prSet/>
      <dgm:spPr/>
      <dgm:t>
        <a:bodyPr/>
        <a:lstStyle/>
        <a:p>
          <a:endParaRPr lang="en-US" sz="2400"/>
        </a:p>
      </dgm:t>
    </dgm:pt>
    <dgm:pt modelId="{03226FF3-250B-4000-A0B5-00FF0F1D75A5}" type="sibTrans" cxnId="{D09152C8-0058-4F02-AE9F-59A443534AE8}">
      <dgm:prSet/>
      <dgm:spPr/>
      <dgm:t>
        <a:bodyPr/>
        <a:lstStyle/>
        <a:p>
          <a:endParaRPr lang="en-US" sz="2400"/>
        </a:p>
      </dgm:t>
    </dgm:pt>
    <dgm:pt modelId="{86D81CFB-F54A-46E4-B7E5-D24A5CE38795}">
      <dgm:prSet phldrT="[Text]" custT="1"/>
      <dgm:spPr/>
      <dgm:t>
        <a:bodyPr/>
        <a:lstStyle/>
        <a:p>
          <a:r>
            <a:rPr lang="en-US" sz="2400" b="0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</a:rPr>
            <a:t>TCP</a:t>
          </a:r>
          <a:endParaRPr lang="en-US" sz="2400" b="0" dirty="0">
            <a:solidFill>
              <a:schemeClr val="accent5">
                <a:lumMod val="75000"/>
              </a:schemeClr>
            </a:solidFill>
            <a:latin typeface="Calibri" pitchFamily="34" charset="0"/>
          </a:endParaRPr>
        </a:p>
      </dgm:t>
    </dgm:pt>
    <dgm:pt modelId="{3775BF49-DE6E-4EBF-A2DF-2460ADA048B8}" type="parTrans" cxnId="{71DDA4D0-5FBC-4E96-9D27-DB866C90E8D3}">
      <dgm:prSet/>
      <dgm:spPr/>
      <dgm:t>
        <a:bodyPr/>
        <a:lstStyle/>
        <a:p>
          <a:endParaRPr lang="en-US" sz="2400"/>
        </a:p>
      </dgm:t>
    </dgm:pt>
    <dgm:pt modelId="{07CDAB1E-D698-4474-BDA6-A540A9C37F57}" type="sibTrans" cxnId="{71DDA4D0-5FBC-4E96-9D27-DB866C90E8D3}">
      <dgm:prSet/>
      <dgm:spPr/>
      <dgm:t>
        <a:bodyPr/>
        <a:lstStyle/>
        <a:p>
          <a:endParaRPr lang="en-US" sz="2400"/>
        </a:p>
      </dgm:t>
    </dgm:pt>
    <dgm:pt modelId="{5175B6B0-3CA6-4535-A09B-108E0999A356}">
      <dgm:prSet phldrT="[Text]" custT="1"/>
      <dgm:spPr/>
      <dgm:t>
        <a:bodyPr/>
        <a:lstStyle/>
        <a:p>
          <a:r>
            <a:rPr lang="en-US" sz="2400" b="0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</a:rPr>
            <a:t>Snoop</a:t>
          </a:r>
          <a:endParaRPr lang="en-US" sz="2400" b="0" dirty="0">
            <a:solidFill>
              <a:schemeClr val="accent5">
                <a:lumMod val="75000"/>
              </a:schemeClr>
            </a:solidFill>
            <a:latin typeface="Calibri" pitchFamily="34" charset="0"/>
          </a:endParaRPr>
        </a:p>
      </dgm:t>
    </dgm:pt>
    <dgm:pt modelId="{ECD96492-1092-4631-A208-D9A5DA08372E}" type="parTrans" cxnId="{345AD6EC-90F1-4BA3-A053-C21366541189}">
      <dgm:prSet/>
      <dgm:spPr/>
      <dgm:t>
        <a:bodyPr/>
        <a:lstStyle/>
        <a:p>
          <a:endParaRPr lang="en-US" sz="2400"/>
        </a:p>
      </dgm:t>
    </dgm:pt>
    <dgm:pt modelId="{F900535F-E882-46D4-B632-4B8ACBE851E4}" type="sibTrans" cxnId="{345AD6EC-90F1-4BA3-A053-C21366541189}">
      <dgm:prSet/>
      <dgm:spPr/>
      <dgm:t>
        <a:bodyPr/>
        <a:lstStyle/>
        <a:p>
          <a:endParaRPr lang="en-US" sz="2400"/>
        </a:p>
      </dgm:t>
    </dgm:pt>
    <dgm:pt modelId="{24BFDBFB-900C-4E1C-AB3F-91837F058C1F}">
      <dgm:prSet phldrT="[Text]" custT="1"/>
      <dgm:spPr/>
      <dgm:t>
        <a:bodyPr/>
        <a:lstStyle/>
        <a:p>
          <a:r>
            <a:rPr lang="en-US" sz="2400" b="0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</a:rPr>
            <a:t>ARQ</a:t>
          </a:r>
          <a:endParaRPr lang="en-US" sz="2400" b="0" dirty="0">
            <a:solidFill>
              <a:schemeClr val="accent5">
                <a:lumMod val="75000"/>
              </a:schemeClr>
            </a:solidFill>
            <a:latin typeface="Calibri" pitchFamily="34" charset="0"/>
          </a:endParaRPr>
        </a:p>
      </dgm:t>
    </dgm:pt>
    <dgm:pt modelId="{C5BAF0D4-ED9C-42F9-BF80-965EEEBBDD16}" type="parTrans" cxnId="{F47ACF3D-C8DE-40E3-8210-04815712EB0C}">
      <dgm:prSet/>
      <dgm:spPr/>
      <dgm:t>
        <a:bodyPr/>
        <a:lstStyle/>
        <a:p>
          <a:endParaRPr lang="el-GR"/>
        </a:p>
      </dgm:t>
    </dgm:pt>
    <dgm:pt modelId="{F08A2C20-EC52-42BD-B979-D0D423B25702}" type="sibTrans" cxnId="{F47ACF3D-C8DE-40E3-8210-04815712EB0C}">
      <dgm:prSet/>
      <dgm:spPr/>
      <dgm:t>
        <a:bodyPr/>
        <a:lstStyle/>
        <a:p>
          <a:endParaRPr lang="el-GR"/>
        </a:p>
      </dgm:t>
    </dgm:pt>
    <dgm:pt modelId="{4F0DEAE9-EEF8-4B88-B627-230EB30076A3}">
      <dgm:prSet phldrT="[Text]" custT="1"/>
      <dgm:spPr/>
      <dgm:t>
        <a:bodyPr/>
        <a:lstStyle/>
        <a:p>
          <a:r>
            <a:rPr lang="el-GR" sz="2400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</a:rPr>
            <a:t>Σενάρια καινοτομίας</a:t>
          </a:r>
          <a:endParaRPr lang="en-US" sz="2400" dirty="0">
            <a:solidFill>
              <a:schemeClr val="accent4">
                <a:lumMod val="75000"/>
              </a:schemeClr>
            </a:solidFill>
            <a:latin typeface="Calibri" pitchFamily="34" charset="0"/>
          </a:endParaRPr>
        </a:p>
      </dgm:t>
    </dgm:pt>
    <dgm:pt modelId="{7B9098CB-9B5B-43B7-A37E-42690584F249}" type="sibTrans" cxnId="{72CCAF25-5B08-4140-9190-AF86C0EC5AC4}">
      <dgm:prSet/>
      <dgm:spPr/>
      <dgm:t>
        <a:bodyPr/>
        <a:lstStyle/>
        <a:p>
          <a:endParaRPr lang="en-US" sz="2400"/>
        </a:p>
      </dgm:t>
    </dgm:pt>
    <dgm:pt modelId="{863C9F8C-90D3-4B2E-9E35-FBB51377161A}" type="parTrans" cxnId="{72CCAF25-5B08-4140-9190-AF86C0EC5AC4}">
      <dgm:prSet/>
      <dgm:spPr/>
      <dgm:t>
        <a:bodyPr/>
        <a:lstStyle/>
        <a:p>
          <a:endParaRPr lang="en-US" sz="2400"/>
        </a:p>
      </dgm:t>
    </dgm:pt>
    <dgm:pt modelId="{83BD2615-1E47-477E-9FFC-632A610AAB1C}">
      <dgm:prSet phldrT="[Text]" custT="1"/>
      <dgm:spPr/>
      <dgm:t>
        <a:bodyPr/>
        <a:lstStyle/>
        <a:p>
          <a:r>
            <a:rPr lang="el-GR" sz="2400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</a:rPr>
            <a:t>Σενάρια αναφοράς</a:t>
          </a:r>
          <a:endParaRPr lang="en-US" sz="2400" dirty="0">
            <a:solidFill>
              <a:schemeClr val="accent4">
                <a:lumMod val="75000"/>
              </a:schemeClr>
            </a:solidFill>
            <a:latin typeface="Calibri" pitchFamily="34" charset="0"/>
          </a:endParaRPr>
        </a:p>
      </dgm:t>
    </dgm:pt>
    <dgm:pt modelId="{9A9195A4-F34F-4AB6-8E17-B7F4916EBBC2}" type="sibTrans" cxnId="{B52ED331-2191-4B9C-9347-9595826606C3}">
      <dgm:prSet/>
      <dgm:spPr/>
      <dgm:t>
        <a:bodyPr/>
        <a:lstStyle/>
        <a:p>
          <a:endParaRPr lang="en-US" sz="2400"/>
        </a:p>
      </dgm:t>
    </dgm:pt>
    <dgm:pt modelId="{74DC936C-67EC-4D25-9829-766BCCFB22C2}" type="parTrans" cxnId="{B52ED331-2191-4B9C-9347-9595826606C3}">
      <dgm:prSet/>
      <dgm:spPr/>
      <dgm:t>
        <a:bodyPr/>
        <a:lstStyle/>
        <a:p>
          <a:endParaRPr lang="en-US" sz="2400"/>
        </a:p>
      </dgm:t>
    </dgm:pt>
    <dgm:pt modelId="{E220828C-C958-4FCF-B52F-02D7F5D17607}" type="pres">
      <dgm:prSet presAssocID="{455C831A-CCF5-4391-A2BE-9DF065D37587}" presName="arrowDiagram" presStyleCnt="0">
        <dgm:presLayoutVars>
          <dgm:chMax val="5"/>
          <dgm:dir/>
          <dgm:resizeHandles val="exact"/>
        </dgm:presLayoutVars>
      </dgm:prSet>
      <dgm:spPr/>
    </dgm:pt>
    <dgm:pt modelId="{82ED47FD-CD8E-4EC8-A7E3-BF3AC4BC5C1A}" type="pres">
      <dgm:prSet presAssocID="{455C831A-CCF5-4391-A2BE-9DF065D37587}" presName="arrow" presStyleLbl="bgShp" presStyleIdx="0" presStyleCnt="1"/>
      <dgm:spPr/>
    </dgm:pt>
    <dgm:pt modelId="{8833E236-2CC7-4843-AA88-61BE7CDEEBAC}" type="pres">
      <dgm:prSet presAssocID="{455C831A-CCF5-4391-A2BE-9DF065D37587}" presName="arrowDiagram3" presStyleCnt="0"/>
      <dgm:spPr/>
    </dgm:pt>
    <dgm:pt modelId="{E0648BBC-DC91-4F50-80A4-7E064850F484}" type="pres">
      <dgm:prSet presAssocID="{1E3A074B-8EC3-4AC7-ADB8-C53A583CA2D1}" presName="bullet3a" presStyleLbl="node1" presStyleIdx="0" presStyleCnt="3"/>
      <dgm:spPr/>
    </dgm:pt>
    <dgm:pt modelId="{A471E0E9-11D0-4B66-AA4A-5B4169E1409D}" type="pres">
      <dgm:prSet presAssocID="{1E3A074B-8EC3-4AC7-ADB8-C53A583CA2D1}" presName="textBox3a" presStyleLbl="revTx" presStyleIdx="0" presStyleCnt="3" custScaleX="122998" custLinFactNeighborX="8413" custLinFactNeighborY="19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49DBF5-5962-4881-9FFB-5530F437DA17}" type="pres">
      <dgm:prSet presAssocID="{C7CCB8C4-BA8F-435B-96D2-651E5BBEE204}" presName="bullet3b" presStyleLbl="node1" presStyleIdx="1" presStyleCnt="3"/>
      <dgm:spPr/>
    </dgm:pt>
    <dgm:pt modelId="{F4986922-B691-4462-BBDE-8F15C925C2F0}" type="pres">
      <dgm:prSet presAssocID="{C7CCB8C4-BA8F-435B-96D2-651E5BBEE204}" presName="textBox3b" presStyleLbl="revTx" presStyleIdx="1" presStyleCnt="3" custScaleX="92119" custScaleY="72661" custLinFactNeighborX="-486" custLinFactNeighborY="-2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5F218-5C01-4C1C-8397-BCF6D73F3E3F}" type="pres">
      <dgm:prSet presAssocID="{A75DE5EA-0E88-4A1C-B1EA-B4EE477D7AA1}" presName="bullet3c" presStyleLbl="node1" presStyleIdx="2" presStyleCnt="3"/>
      <dgm:spPr/>
    </dgm:pt>
    <dgm:pt modelId="{7DEB51E1-A188-4778-8CDC-C9158454425D}" type="pres">
      <dgm:prSet presAssocID="{A75DE5EA-0E88-4A1C-B1EA-B4EE477D7AA1}" presName="textBox3c" presStyleLbl="revTx" presStyleIdx="2" presStyleCnt="3" custScaleY="64549" custLinFactNeighborX="-18574" custLinFactNeighborY="1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B78472-61D0-4031-B8F4-18405CA55CDD}" type="presOf" srcId="{5175B6B0-3CA6-4535-A09B-108E0999A356}" destId="{F4986922-B691-4462-BBDE-8F15C925C2F0}" srcOrd="0" destOrd="2" presId="urn:microsoft.com/office/officeart/2005/8/layout/arrow2"/>
    <dgm:cxn modelId="{72CCAF25-5B08-4140-9190-AF86C0EC5AC4}" srcId="{A75DE5EA-0E88-4A1C-B1EA-B4EE477D7AA1}" destId="{4F0DEAE9-EEF8-4B88-B627-230EB30076A3}" srcOrd="1" destOrd="0" parTransId="{863C9F8C-90D3-4B2E-9E35-FBB51377161A}" sibTransId="{7B9098CB-9B5B-43B7-A37E-42690584F249}"/>
    <dgm:cxn modelId="{78D81659-F41D-43F4-A5D1-7E813E6A4A6D}" type="presOf" srcId="{A75DE5EA-0E88-4A1C-B1EA-B4EE477D7AA1}" destId="{7DEB51E1-A188-4778-8CDC-C9158454425D}" srcOrd="0" destOrd="0" presId="urn:microsoft.com/office/officeart/2005/8/layout/arrow2"/>
    <dgm:cxn modelId="{B52ED331-2191-4B9C-9347-9595826606C3}" srcId="{A75DE5EA-0E88-4A1C-B1EA-B4EE477D7AA1}" destId="{83BD2615-1E47-477E-9FFC-632A610AAB1C}" srcOrd="0" destOrd="0" parTransId="{74DC936C-67EC-4D25-9829-766BCCFB22C2}" sibTransId="{9A9195A4-F34F-4AB6-8E17-B7F4916EBBC2}"/>
    <dgm:cxn modelId="{8C1AFE23-B091-4CE6-8284-0511812F213B}" srcId="{455C831A-CCF5-4391-A2BE-9DF065D37587}" destId="{1E3A074B-8EC3-4AC7-ADB8-C53A583CA2D1}" srcOrd="0" destOrd="0" parTransId="{C3E70DF8-D297-401F-A070-1295F4388B0B}" sibTransId="{13D421C7-F834-4141-85ED-0207D610A128}"/>
    <dgm:cxn modelId="{966CD222-F84E-4CD1-8774-AC217B4AC087}" type="presOf" srcId="{C7CCB8C4-BA8F-435B-96D2-651E5BBEE204}" destId="{F4986922-B691-4462-BBDE-8F15C925C2F0}" srcOrd="0" destOrd="0" presId="urn:microsoft.com/office/officeart/2005/8/layout/arrow2"/>
    <dgm:cxn modelId="{BCE8C462-CF45-4578-9B04-0DD53B2BFC96}" type="presOf" srcId="{1E3A074B-8EC3-4AC7-ADB8-C53A583CA2D1}" destId="{A471E0E9-11D0-4B66-AA4A-5B4169E1409D}" srcOrd="0" destOrd="0" presId="urn:microsoft.com/office/officeart/2005/8/layout/arrow2"/>
    <dgm:cxn modelId="{59CC337B-A43F-48A5-82AC-D187D8A07A53}" type="presOf" srcId="{86D81CFB-F54A-46E4-B7E5-D24A5CE38795}" destId="{F4986922-B691-4462-BBDE-8F15C925C2F0}" srcOrd="0" destOrd="1" presId="urn:microsoft.com/office/officeart/2005/8/layout/arrow2"/>
    <dgm:cxn modelId="{D09152C8-0058-4F02-AE9F-59A443534AE8}" srcId="{455C831A-CCF5-4391-A2BE-9DF065D37587}" destId="{A75DE5EA-0E88-4A1C-B1EA-B4EE477D7AA1}" srcOrd="2" destOrd="0" parTransId="{48157EE2-9BD9-48FE-A422-276C84F2470D}" sibTransId="{03226FF3-250B-4000-A0B5-00FF0F1D75A5}"/>
    <dgm:cxn modelId="{E4A152E7-135C-4FB1-AEF6-4C540BDE98B2}" type="presOf" srcId="{455C831A-CCF5-4391-A2BE-9DF065D37587}" destId="{E220828C-C958-4FCF-B52F-02D7F5D17607}" srcOrd="0" destOrd="0" presId="urn:microsoft.com/office/officeart/2005/8/layout/arrow2"/>
    <dgm:cxn modelId="{345AD6EC-90F1-4BA3-A053-C21366541189}" srcId="{C7CCB8C4-BA8F-435B-96D2-651E5BBEE204}" destId="{5175B6B0-3CA6-4535-A09B-108E0999A356}" srcOrd="1" destOrd="0" parTransId="{ECD96492-1092-4631-A208-D9A5DA08372E}" sibTransId="{F900535F-E882-46D4-B632-4B8ACBE851E4}"/>
    <dgm:cxn modelId="{4DB253DD-DDB0-4486-9462-CDD7FB731D87}" type="presOf" srcId="{83BD2615-1E47-477E-9FFC-632A610AAB1C}" destId="{7DEB51E1-A188-4778-8CDC-C9158454425D}" srcOrd="0" destOrd="1" presId="urn:microsoft.com/office/officeart/2005/8/layout/arrow2"/>
    <dgm:cxn modelId="{71DDA4D0-5FBC-4E96-9D27-DB866C90E8D3}" srcId="{C7CCB8C4-BA8F-435B-96D2-651E5BBEE204}" destId="{86D81CFB-F54A-46E4-B7E5-D24A5CE38795}" srcOrd="0" destOrd="0" parTransId="{3775BF49-DE6E-4EBF-A2DF-2460ADA048B8}" sibTransId="{07CDAB1E-D698-4474-BDA6-A540A9C37F57}"/>
    <dgm:cxn modelId="{A7604167-98A3-4F96-98CF-6358F01E80BE}" type="presOf" srcId="{4F0DEAE9-EEF8-4B88-B627-230EB30076A3}" destId="{7DEB51E1-A188-4778-8CDC-C9158454425D}" srcOrd="0" destOrd="2" presId="urn:microsoft.com/office/officeart/2005/8/layout/arrow2"/>
    <dgm:cxn modelId="{F1943F26-C4F1-4992-B28E-B905CEFDBA1A}" type="presOf" srcId="{24BFDBFB-900C-4E1C-AB3F-91837F058C1F}" destId="{F4986922-B691-4462-BBDE-8F15C925C2F0}" srcOrd="0" destOrd="3" presId="urn:microsoft.com/office/officeart/2005/8/layout/arrow2"/>
    <dgm:cxn modelId="{F47ACF3D-C8DE-40E3-8210-04815712EB0C}" srcId="{C7CCB8C4-BA8F-435B-96D2-651E5BBEE204}" destId="{24BFDBFB-900C-4E1C-AB3F-91837F058C1F}" srcOrd="2" destOrd="0" parTransId="{C5BAF0D4-ED9C-42F9-BF80-965EEEBBDD16}" sibTransId="{F08A2C20-EC52-42BD-B979-D0D423B25702}"/>
    <dgm:cxn modelId="{679C1D1A-14EB-43D6-A6EB-15DB434BD9E3}" srcId="{455C831A-CCF5-4391-A2BE-9DF065D37587}" destId="{C7CCB8C4-BA8F-435B-96D2-651E5BBEE204}" srcOrd="1" destOrd="0" parTransId="{AD18367E-C5DB-45A4-A27B-B15954C86D0F}" sibTransId="{7D6A4EA2-7BAB-433A-B969-4D95C96F0274}"/>
    <dgm:cxn modelId="{A1C65CAD-1F5C-4315-A22F-46CA9CEBF22B}" type="presParOf" srcId="{E220828C-C958-4FCF-B52F-02D7F5D17607}" destId="{82ED47FD-CD8E-4EC8-A7E3-BF3AC4BC5C1A}" srcOrd="0" destOrd="0" presId="urn:microsoft.com/office/officeart/2005/8/layout/arrow2"/>
    <dgm:cxn modelId="{ADF634BF-416F-46D1-9009-9B97F3E1195F}" type="presParOf" srcId="{E220828C-C958-4FCF-B52F-02D7F5D17607}" destId="{8833E236-2CC7-4843-AA88-61BE7CDEEBAC}" srcOrd="1" destOrd="0" presId="urn:microsoft.com/office/officeart/2005/8/layout/arrow2"/>
    <dgm:cxn modelId="{F8BACCD7-7811-400B-87AE-0344A3C5EA58}" type="presParOf" srcId="{8833E236-2CC7-4843-AA88-61BE7CDEEBAC}" destId="{E0648BBC-DC91-4F50-80A4-7E064850F484}" srcOrd="0" destOrd="0" presId="urn:microsoft.com/office/officeart/2005/8/layout/arrow2"/>
    <dgm:cxn modelId="{716A0CB6-34F4-407A-A48D-2A09A76D331A}" type="presParOf" srcId="{8833E236-2CC7-4843-AA88-61BE7CDEEBAC}" destId="{A471E0E9-11D0-4B66-AA4A-5B4169E1409D}" srcOrd="1" destOrd="0" presId="urn:microsoft.com/office/officeart/2005/8/layout/arrow2"/>
    <dgm:cxn modelId="{637F9903-5D1D-43FB-AC4E-627AA6180EAA}" type="presParOf" srcId="{8833E236-2CC7-4843-AA88-61BE7CDEEBAC}" destId="{5349DBF5-5962-4881-9FFB-5530F437DA17}" srcOrd="2" destOrd="0" presId="urn:microsoft.com/office/officeart/2005/8/layout/arrow2"/>
    <dgm:cxn modelId="{E39EEFA2-0F30-4031-8E30-60BF0D54F788}" type="presParOf" srcId="{8833E236-2CC7-4843-AA88-61BE7CDEEBAC}" destId="{F4986922-B691-4462-BBDE-8F15C925C2F0}" srcOrd="3" destOrd="0" presId="urn:microsoft.com/office/officeart/2005/8/layout/arrow2"/>
    <dgm:cxn modelId="{F9769BB3-4506-417C-94A2-7925E434A6AF}" type="presParOf" srcId="{8833E236-2CC7-4843-AA88-61BE7CDEEBAC}" destId="{CF65F218-5C01-4C1C-8397-BCF6D73F3E3F}" srcOrd="4" destOrd="0" presId="urn:microsoft.com/office/officeart/2005/8/layout/arrow2"/>
    <dgm:cxn modelId="{8142F5BF-C9A4-4164-8845-31ACDB5E8167}" type="presParOf" srcId="{8833E236-2CC7-4843-AA88-61BE7CDEEBAC}" destId="{7DEB51E1-A188-4778-8CDC-C9158454425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44E825-59D3-43A0-A24B-15C095421DDD}" type="doc">
      <dgm:prSet loTypeId="urn:microsoft.com/office/officeart/2005/8/layout/matrix1" loCatId="matrix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CFBD4AD-65F8-4404-8754-CD37BAE4E582}">
      <dgm:prSet phldrT="[Text]" custT="1"/>
      <dgm:spPr>
        <a:xfrm>
          <a:off x="2133600" y="1523999"/>
          <a:ext cx="1828800" cy="1016000"/>
        </a:xfrm>
        <a:prstGeom prst="roundRect">
          <a:avLst/>
        </a:prstGeom>
        <a:gradFill rotWithShape="0">
          <a:gsLst>
            <a:gs pos="0">
              <a:sysClr val="window" lastClr="FFFFFF">
                <a:lumMod val="65000"/>
              </a:sysClr>
            </a:gs>
            <a:gs pos="80000">
              <a:sysClr val="window" lastClr="FFFFFF">
                <a:lumMod val="65000"/>
              </a:sysClr>
            </a:gs>
            <a:gs pos="100000">
              <a:sysClr val="window" lastClr="FFFFFF">
                <a:lumMod val="8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/>
          <a:r>
            <a:rPr lang="el-GR" sz="2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Επίγειες επικοινωνίες</a:t>
          </a:r>
          <a:endParaRPr lang="en-US" sz="2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B386C18-1196-4FAC-8913-6D29ED9B4FCE}" type="parTrans" cxnId="{9AD6FD33-DB1A-43A4-B789-A4E68A6CA021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C0C79BFD-99C3-4467-AEDB-BAD6ACCC5DE9}" type="sibTrans" cxnId="{9AD6FD33-DB1A-43A4-B789-A4E68A6CA021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7E232B57-95F2-43B1-B1D5-C738E9BB02E9}">
      <dgm:prSet phldrT="[Text]" custT="1"/>
      <dgm:spPr>
        <a:xfrm rot="16200000">
          <a:off x="508000" y="-508000"/>
          <a:ext cx="2032000" cy="3048000"/>
        </a:xfrm>
        <a:prstGeom prst="round1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l-GR" sz="2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Ρυθμός σφαλμάτων </a:t>
          </a:r>
          <a:r>
            <a:rPr lang="en-US" sz="2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BER</a:t>
          </a:r>
        </a:p>
        <a:p>
          <a:r>
            <a:rPr lang="el-GR" sz="2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Μικρότερος από 10</a:t>
          </a:r>
          <a:r>
            <a:rPr lang="el-GR" sz="2400" baseline="30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-9</a:t>
          </a:r>
          <a:endParaRPr lang="en-US" sz="2400" baseline="30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4DC7891-931A-4731-996B-69ACEB6C6364}" type="parTrans" cxnId="{7E894F2D-995E-48BC-BE97-2E5B2DFCCB2B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36F20398-2513-41C2-ACC8-B25C2244FE34}" type="sibTrans" cxnId="{7E894F2D-995E-48BC-BE97-2E5B2DFCCB2B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E0AB69C9-ADBF-4DF4-8A84-93BA8D787796}">
      <dgm:prSet phldrT="[Text]" custT="1"/>
      <dgm:spPr>
        <a:xfrm>
          <a:off x="3048000" y="0"/>
          <a:ext cx="3048000" cy="2032000"/>
        </a:xfrm>
        <a:prstGeom prst="round1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l-GR" sz="2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Καθυστέρηση διάδοσης </a:t>
          </a:r>
          <a:r>
            <a:rPr lang="en-US" sz="2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RTT</a:t>
          </a:r>
        </a:p>
        <a:p>
          <a:r>
            <a:rPr lang="en-US" sz="2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Millisecond</a:t>
          </a:r>
          <a:endParaRPr lang="en-US" sz="2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6D991C0-D055-48BD-9BF6-E0B36DD836FE}" type="parTrans" cxnId="{C3B85E8E-F878-4E4C-90D7-1832AF78CC48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418B24BC-526A-43F5-A024-B9F713EDDFD5}" type="sibTrans" cxnId="{C3B85E8E-F878-4E4C-90D7-1832AF78CC48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F8FD5476-49F0-43BF-9B46-30F977BC25FD}">
      <dgm:prSet phldrT="[Text]" custT="1"/>
      <dgm:spPr>
        <a:xfrm rot="10800000">
          <a:off x="0" y="2032000"/>
          <a:ext cx="3048000" cy="2032000"/>
        </a:xfrm>
        <a:prstGeom prst="round1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l-GR" sz="2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Συνδεσιμότητα</a:t>
          </a:r>
        </a:p>
        <a:p>
          <a:r>
            <a:rPr lang="el-GR" sz="2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Συνεχόμενη</a:t>
          </a:r>
        </a:p>
        <a:p>
          <a:endParaRPr lang="en-US" sz="2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956AFE0-A8FD-4C09-9660-A7918B9F57F6}" type="parTrans" cxnId="{43F55C6B-C9E5-42E4-91F2-626C41898A3F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515D24C9-7EC0-4222-961B-0A3C03EFD9E0}" type="sibTrans" cxnId="{43F55C6B-C9E5-42E4-91F2-626C41898A3F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DCE5E8E9-BD36-46B6-8D60-E962516AD725}">
      <dgm:prSet phldrT="[Text]" custT="1"/>
      <dgm:spPr>
        <a:xfrm rot="5400000">
          <a:off x="3556000" y="1523999"/>
          <a:ext cx="2032000" cy="3048000"/>
        </a:xfrm>
        <a:prstGeom prst="round1Rect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l-GR" sz="2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Πηγή απώλειας</a:t>
          </a:r>
        </a:p>
        <a:p>
          <a:r>
            <a:rPr lang="el-GR" sz="2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Συμφόρηση</a:t>
          </a:r>
        </a:p>
        <a:p>
          <a:endParaRPr lang="en-US" sz="2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899D50C-8947-4ECA-A1D9-51D1B55D9998}" type="parTrans" cxnId="{FF046B74-DB03-4927-86CE-F8D9FC27CEB8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0CD5C91A-01DE-40E2-9C87-B2F80BFD1FD8}" type="sibTrans" cxnId="{FF046B74-DB03-4927-86CE-F8D9FC27CEB8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CFB84CDB-A57F-42C6-85B0-E52C813820DD}" type="pres">
      <dgm:prSet presAssocID="{BF44E825-59D3-43A0-A24B-15C095421DD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B215C9-17AC-450F-B503-64236C3A8FAF}" type="pres">
      <dgm:prSet presAssocID="{BF44E825-59D3-43A0-A24B-15C095421DDD}" presName="matrix" presStyleCnt="0"/>
      <dgm:spPr/>
    </dgm:pt>
    <dgm:pt modelId="{B44BAF5A-54FB-4A17-8B15-1529ABE14C91}" type="pres">
      <dgm:prSet presAssocID="{BF44E825-59D3-43A0-A24B-15C095421DDD}" presName="tile1" presStyleLbl="node1" presStyleIdx="0" presStyleCnt="4"/>
      <dgm:spPr/>
      <dgm:t>
        <a:bodyPr/>
        <a:lstStyle/>
        <a:p>
          <a:endParaRPr lang="en-US"/>
        </a:p>
      </dgm:t>
    </dgm:pt>
    <dgm:pt modelId="{AEE6150F-EAB7-4A86-9FA0-7CF874D177D2}" type="pres">
      <dgm:prSet presAssocID="{BF44E825-59D3-43A0-A24B-15C095421DD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E50B7-A4E1-4983-AED3-5CDE0E17F187}" type="pres">
      <dgm:prSet presAssocID="{BF44E825-59D3-43A0-A24B-15C095421DDD}" presName="tile2" presStyleLbl="node1" presStyleIdx="1" presStyleCnt="4"/>
      <dgm:spPr/>
      <dgm:t>
        <a:bodyPr/>
        <a:lstStyle/>
        <a:p>
          <a:endParaRPr lang="en-US"/>
        </a:p>
      </dgm:t>
    </dgm:pt>
    <dgm:pt modelId="{BE3A86C5-4D8F-4153-923B-CC5366C909C5}" type="pres">
      <dgm:prSet presAssocID="{BF44E825-59D3-43A0-A24B-15C095421DD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CCD68-1C7D-4050-8872-BE2C7CCA6F8B}" type="pres">
      <dgm:prSet presAssocID="{BF44E825-59D3-43A0-A24B-15C095421DDD}" presName="tile3" presStyleLbl="node1" presStyleIdx="2" presStyleCnt="4" custLinFactNeighborX="-5469" custLinFactNeighborY="1562"/>
      <dgm:spPr/>
      <dgm:t>
        <a:bodyPr/>
        <a:lstStyle/>
        <a:p>
          <a:endParaRPr lang="en-US"/>
        </a:p>
      </dgm:t>
    </dgm:pt>
    <dgm:pt modelId="{22F44422-F100-49AB-BC43-1A2DF5BF7C4D}" type="pres">
      <dgm:prSet presAssocID="{BF44E825-59D3-43A0-A24B-15C095421DD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A74411-F131-4885-B705-07DD1EF5512F}" type="pres">
      <dgm:prSet presAssocID="{BF44E825-59D3-43A0-A24B-15C095421DDD}" presName="tile4" presStyleLbl="node1" presStyleIdx="3" presStyleCnt="4"/>
      <dgm:spPr/>
      <dgm:t>
        <a:bodyPr/>
        <a:lstStyle/>
        <a:p>
          <a:endParaRPr lang="en-US"/>
        </a:p>
      </dgm:t>
    </dgm:pt>
    <dgm:pt modelId="{828B4185-591B-48FF-AB9C-8C1058AF64A3}" type="pres">
      <dgm:prSet presAssocID="{BF44E825-59D3-43A0-A24B-15C095421DD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FC782-03AD-47D0-889B-E53E7AF21B56}" type="pres">
      <dgm:prSet presAssocID="{BF44E825-59D3-43A0-A24B-15C095421DDD}" presName="centerTile" presStyleLbl="fgShp" presStyleIdx="0" presStyleCnt="1" custScaleX="13281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1EF7EA72-A43C-41AE-9407-628D41E96A0C}" type="presOf" srcId="{7E232B57-95F2-43B1-B1D5-C738E9BB02E9}" destId="{AEE6150F-EAB7-4A86-9FA0-7CF874D177D2}" srcOrd="1" destOrd="0" presId="urn:microsoft.com/office/officeart/2005/8/layout/matrix1"/>
    <dgm:cxn modelId="{9AD6FD33-DB1A-43A4-B789-A4E68A6CA021}" srcId="{BF44E825-59D3-43A0-A24B-15C095421DDD}" destId="{0CFBD4AD-65F8-4404-8754-CD37BAE4E582}" srcOrd="0" destOrd="0" parTransId="{3B386C18-1196-4FAC-8913-6D29ED9B4FCE}" sibTransId="{C0C79BFD-99C3-4467-AEDB-BAD6ACCC5DE9}"/>
    <dgm:cxn modelId="{15E49778-B275-4984-B7CF-BEFC7A80EEBF}" type="presOf" srcId="{E0AB69C9-ADBF-4DF4-8A84-93BA8D787796}" destId="{7CEE50B7-A4E1-4983-AED3-5CDE0E17F187}" srcOrd="0" destOrd="0" presId="urn:microsoft.com/office/officeart/2005/8/layout/matrix1"/>
    <dgm:cxn modelId="{FF046B74-DB03-4927-86CE-F8D9FC27CEB8}" srcId="{0CFBD4AD-65F8-4404-8754-CD37BAE4E582}" destId="{DCE5E8E9-BD36-46B6-8D60-E962516AD725}" srcOrd="3" destOrd="0" parTransId="{4899D50C-8947-4ECA-A1D9-51D1B55D9998}" sibTransId="{0CD5C91A-01DE-40E2-9C87-B2F80BFD1FD8}"/>
    <dgm:cxn modelId="{F63FC37C-C8D9-45DA-9CD6-AF11063D2174}" type="presOf" srcId="{F8FD5476-49F0-43BF-9B46-30F977BC25FD}" destId="{C2CCCD68-1C7D-4050-8872-BE2C7CCA6F8B}" srcOrd="0" destOrd="0" presId="urn:microsoft.com/office/officeart/2005/8/layout/matrix1"/>
    <dgm:cxn modelId="{C3B85E8E-F878-4E4C-90D7-1832AF78CC48}" srcId="{0CFBD4AD-65F8-4404-8754-CD37BAE4E582}" destId="{E0AB69C9-ADBF-4DF4-8A84-93BA8D787796}" srcOrd="1" destOrd="0" parTransId="{E6D991C0-D055-48BD-9BF6-E0B36DD836FE}" sibTransId="{418B24BC-526A-43F5-A024-B9F713EDDFD5}"/>
    <dgm:cxn modelId="{017270E5-743F-4E2E-8947-C5A5DD2417E9}" type="presOf" srcId="{DCE5E8E9-BD36-46B6-8D60-E962516AD725}" destId="{828B4185-591B-48FF-AB9C-8C1058AF64A3}" srcOrd="1" destOrd="0" presId="urn:microsoft.com/office/officeart/2005/8/layout/matrix1"/>
    <dgm:cxn modelId="{697E36C9-1604-4DC7-9365-DE6F76B0E5F0}" type="presOf" srcId="{0CFBD4AD-65F8-4404-8754-CD37BAE4E582}" destId="{CE7FC782-03AD-47D0-889B-E53E7AF21B56}" srcOrd="0" destOrd="0" presId="urn:microsoft.com/office/officeart/2005/8/layout/matrix1"/>
    <dgm:cxn modelId="{D1A5CC4A-2E3D-4E18-899E-F252DF64DD0E}" type="presOf" srcId="{E0AB69C9-ADBF-4DF4-8A84-93BA8D787796}" destId="{BE3A86C5-4D8F-4153-923B-CC5366C909C5}" srcOrd="1" destOrd="0" presId="urn:microsoft.com/office/officeart/2005/8/layout/matrix1"/>
    <dgm:cxn modelId="{C7C8CF6C-F481-4734-9BC0-048DF53E97FC}" type="presOf" srcId="{7E232B57-95F2-43B1-B1D5-C738E9BB02E9}" destId="{B44BAF5A-54FB-4A17-8B15-1529ABE14C91}" srcOrd="0" destOrd="0" presId="urn:microsoft.com/office/officeart/2005/8/layout/matrix1"/>
    <dgm:cxn modelId="{CF7ADDDD-2154-4D21-9AE1-A41A762C7A9D}" type="presOf" srcId="{F8FD5476-49F0-43BF-9B46-30F977BC25FD}" destId="{22F44422-F100-49AB-BC43-1A2DF5BF7C4D}" srcOrd="1" destOrd="0" presId="urn:microsoft.com/office/officeart/2005/8/layout/matrix1"/>
    <dgm:cxn modelId="{7E894F2D-995E-48BC-BE97-2E5B2DFCCB2B}" srcId="{0CFBD4AD-65F8-4404-8754-CD37BAE4E582}" destId="{7E232B57-95F2-43B1-B1D5-C738E9BB02E9}" srcOrd="0" destOrd="0" parTransId="{54DC7891-931A-4731-996B-69ACEB6C6364}" sibTransId="{36F20398-2513-41C2-ACC8-B25C2244FE34}"/>
    <dgm:cxn modelId="{43F55C6B-C9E5-42E4-91F2-626C41898A3F}" srcId="{0CFBD4AD-65F8-4404-8754-CD37BAE4E582}" destId="{F8FD5476-49F0-43BF-9B46-30F977BC25FD}" srcOrd="2" destOrd="0" parTransId="{F956AFE0-A8FD-4C09-9660-A7918B9F57F6}" sibTransId="{515D24C9-7EC0-4222-961B-0A3C03EFD9E0}"/>
    <dgm:cxn modelId="{CB856E61-B835-4CBE-A728-AB4F22CBC461}" type="presOf" srcId="{BF44E825-59D3-43A0-A24B-15C095421DDD}" destId="{CFB84CDB-A57F-42C6-85B0-E52C813820DD}" srcOrd="0" destOrd="0" presId="urn:microsoft.com/office/officeart/2005/8/layout/matrix1"/>
    <dgm:cxn modelId="{FC511F15-9835-4DB4-8522-DB626C5B3EE0}" type="presOf" srcId="{DCE5E8E9-BD36-46B6-8D60-E962516AD725}" destId="{59A74411-F131-4885-B705-07DD1EF5512F}" srcOrd="0" destOrd="0" presId="urn:microsoft.com/office/officeart/2005/8/layout/matrix1"/>
    <dgm:cxn modelId="{5425F669-1B86-48F9-AEDF-851DBCF739FB}" type="presParOf" srcId="{CFB84CDB-A57F-42C6-85B0-E52C813820DD}" destId="{08B215C9-17AC-450F-B503-64236C3A8FAF}" srcOrd="0" destOrd="0" presId="urn:microsoft.com/office/officeart/2005/8/layout/matrix1"/>
    <dgm:cxn modelId="{9518A528-0F84-41EE-BF28-338567468CC0}" type="presParOf" srcId="{08B215C9-17AC-450F-B503-64236C3A8FAF}" destId="{B44BAF5A-54FB-4A17-8B15-1529ABE14C91}" srcOrd="0" destOrd="0" presId="urn:microsoft.com/office/officeart/2005/8/layout/matrix1"/>
    <dgm:cxn modelId="{1EFCD075-DC72-44DA-98BB-DEF9AC92A8A3}" type="presParOf" srcId="{08B215C9-17AC-450F-B503-64236C3A8FAF}" destId="{AEE6150F-EAB7-4A86-9FA0-7CF874D177D2}" srcOrd="1" destOrd="0" presId="urn:microsoft.com/office/officeart/2005/8/layout/matrix1"/>
    <dgm:cxn modelId="{CEBEE9D4-08FD-4BD3-876D-E328AD51DD9C}" type="presParOf" srcId="{08B215C9-17AC-450F-B503-64236C3A8FAF}" destId="{7CEE50B7-A4E1-4983-AED3-5CDE0E17F187}" srcOrd="2" destOrd="0" presId="urn:microsoft.com/office/officeart/2005/8/layout/matrix1"/>
    <dgm:cxn modelId="{E633F928-8868-4DB6-AD47-24A6EDD93280}" type="presParOf" srcId="{08B215C9-17AC-450F-B503-64236C3A8FAF}" destId="{BE3A86C5-4D8F-4153-923B-CC5366C909C5}" srcOrd="3" destOrd="0" presId="urn:microsoft.com/office/officeart/2005/8/layout/matrix1"/>
    <dgm:cxn modelId="{D6FDFC11-A5BD-402A-A240-CE943CB6A983}" type="presParOf" srcId="{08B215C9-17AC-450F-B503-64236C3A8FAF}" destId="{C2CCCD68-1C7D-4050-8872-BE2C7CCA6F8B}" srcOrd="4" destOrd="0" presId="urn:microsoft.com/office/officeart/2005/8/layout/matrix1"/>
    <dgm:cxn modelId="{707C4DBF-01BD-4FCA-BABD-DF0F4A77889A}" type="presParOf" srcId="{08B215C9-17AC-450F-B503-64236C3A8FAF}" destId="{22F44422-F100-49AB-BC43-1A2DF5BF7C4D}" srcOrd="5" destOrd="0" presId="urn:microsoft.com/office/officeart/2005/8/layout/matrix1"/>
    <dgm:cxn modelId="{2272811B-9B01-44AF-9EE9-980E0E2A60FF}" type="presParOf" srcId="{08B215C9-17AC-450F-B503-64236C3A8FAF}" destId="{59A74411-F131-4885-B705-07DD1EF5512F}" srcOrd="6" destOrd="0" presId="urn:microsoft.com/office/officeart/2005/8/layout/matrix1"/>
    <dgm:cxn modelId="{E1136065-4A13-4C9C-85B5-801AA796ACC9}" type="presParOf" srcId="{08B215C9-17AC-450F-B503-64236C3A8FAF}" destId="{828B4185-591B-48FF-AB9C-8C1058AF64A3}" srcOrd="7" destOrd="0" presId="urn:microsoft.com/office/officeart/2005/8/layout/matrix1"/>
    <dgm:cxn modelId="{66C8D2CA-3A61-483C-B976-F94AE26E3D2E}" type="presParOf" srcId="{CFB84CDB-A57F-42C6-85B0-E52C813820DD}" destId="{CE7FC782-03AD-47D0-889B-E53E7AF21B5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44E825-59D3-43A0-A24B-15C095421DDD}" type="doc">
      <dgm:prSet loTypeId="urn:microsoft.com/office/officeart/2005/8/layout/matrix1" loCatId="matrix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CFBD4AD-65F8-4404-8754-CD37BAE4E582}">
      <dgm:prSet phldrT="[Text]" custT="1"/>
      <dgm:spPr>
        <a:xfrm>
          <a:off x="2133600" y="1523999"/>
          <a:ext cx="1828800" cy="1016000"/>
        </a:xfrm>
        <a:gradFill rotWithShape="0">
          <a:gsLst>
            <a:gs pos="0">
              <a:sysClr val="window" lastClr="FFFFFF">
                <a:lumMod val="65000"/>
              </a:sysClr>
            </a:gs>
            <a:gs pos="80000">
              <a:sysClr val="window" lastClr="FFFFFF">
                <a:lumMod val="65000"/>
              </a:sysClr>
            </a:gs>
            <a:gs pos="100000">
              <a:sysClr val="window" lastClr="FFFFFF">
                <a:lumMod val="8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l-GR" sz="2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Δορυφορικές επικοινωνίες</a:t>
          </a:r>
          <a:endParaRPr lang="en-US" sz="2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B386C18-1196-4FAC-8913-6D29ED9B4FCE}" type="parTrans" cxnId="{9AD6FD33-DB1A-43A4-B789-A4E68A6CA021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C0C79BFD-99C3-4467-AEDB-BAD6ACCC5DE9}" type="sibTrans" cxnId="{9AD6FD33-DB1A-43A4-B789-A4E68A6CA021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7E232B57-95F2-43B1-B1D5-C738E9BB02E9}">
      <dgm:prSet phldrT="[Text]" custT="1"/>
      <dgm:spPr>
        <a:xfrm rot="16200000">
          <a:off x="508000" y="-508000"/>
          <a:ext cx="2032000" cy="3048000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l-GR" sz="2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Ρυθμός σφαλμάτων </a:t>
          </a:r>
          <a:r>
            <a:rPr lang="en-US" sz="2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BER</a:t>
          </a:r>
          <a:endParaRPr lang="el-GR" sz="24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r>
            <a:rPr lang="el-GR" sz="2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Τυπικά 10</a:t>
          </a:r>
          <a:r>
            <a:rPr lang="el-GR" sz="2400" baseline="30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-4</a:t>
          </a:r>
          <a:endParaRPr lang="en-US" sz="2400" baseline="30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4DC7891-931A-4731-996B-69ACEB6C6364}" type="parTrans" cxnId="{7E894F2D-995E-48BC-BE97-2E5B2DFCCB2B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36F20398-2513-41C2-ACC8-B25C2244FE34}" type="sibTrans" cxnId="{7E894F2D-995E-48BC-BE97-2E5B2DFCCB2B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E0AB69C9-ADBF-4DF4-8A84-93BA8D787796}">
      <dgm:prSet phldrT="[Text]" custT="1"/>
      <dgm:spPr>
        <a:xfrm>
          <a:off x="3048000" y="0"/>
          <a:ext cx="3048000" cy="2032000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l-GR" sz="2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Καθυστέρηση διάδοσης </a:t>
          </a:r>
          <a:r>
            <a:rPr lang="en-US" sz="2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RTT</a:t>
          </a:r>
          <a:endParaRPr lang="el-GR" sz="24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r>
            <a:rPr lang="el-GR" sz="2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Δευτερόλεπτα</a:t>
          </a:r>
          <a:endParaRPr lang="en-US" sz="2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6D991C0-D055-48BD-9BF6-E0B36DD836FE}" type="parTrans" cxnId="{C3B85E8E-F878-4E4C-90D7-1832AF78CC48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418B24BC-526A-43F5-A024-B9F713EDDFD5}" type="sibTrans" cxnId="{C3B85E8E-F878-4E4C-90D7-1832AF78CC48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F8FD5476-49F0-43BF-9B46-30F977BC25FD}">
      <dgm:prSet phldrT="[Text]" custT="1"/>
      <dgm:spPr>
        <a:xfrm rot="10800000">
          <a:off x="0" y="2032000"/>
          <a:ext cx="3048000" cy="2032000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l-GR" sz="2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Συνδεσιμότητα</a:t>
          </a:r>
        </a:p>
        <a:p>
          <a:r>
            <a:rPr lang="el-GR" sz="2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Διακοπτόμενη</a:t>
          </a:r>
        </a:p>
        <a:p>
          <a:endParaRPr lang="en-US" sz="2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956AFE0-A8FD-4C09-9660-A7918B9F57F6}" type="parTrans" cxnId="{43F55C6B-C9E5-42E4-91F2-626C41898A3F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515D24C9-7EC0-4222-961B-0A3C03EFD9E0}" type="sibTrans" cxnId="{43F55C6B-C9E5-42E4-91F2-626C41898A3F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DCE5E8E9-BD36-46B6-8D60-E962516AD725}">
      <dgm:prSet phldrT="[Text]" custT="1"/>
      <dgm:spPr>
        <a:xfrm rot="5400000">
          <a:off x="3556000" y="1523999"/>
          <a:ext cx="2032000" cy="3048000"/>
        </a:xfr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l-GR" sz="2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Πηγή απώλειας</a:t>
          </a:r>
        </a:p>
        <a:p>
          <a:r>
            <a:rPr lang="el-GR" sz="2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Διακοπή σύνδεσης</a:t>
          </a:r>
        </a:p>
        <a:p>
          <a:r>
            <a:rPr lang="el-GR" sz="2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Φθορά πακέτων</a:t>
          </a:r>
          <a:endParaRPr lang="en-US" sz="2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899D50C-8947-4ECA-A1D9-51D1B55D9998}" type="parTrans" cxnId="{FF046B74-DB03-4927-86CE-F8D9FC27CEB8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0CD5C91A-01DE-40E2-9C87-B2F80BFD1FD8}" type="sibTrans" cxnId="{FF046B74-DB03-4927-86CE-F8D9FC27CEB8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CFB84CDB-A57F-42C6-85B0-E52C813820DD}" type="pres">
      <dgm:prSet presAssocID="{BF44E825-59D3-43A0-A24B-15C095421DD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B215C9-17AC-450F-B503-64236C3A8FAF}" type="pres">
      <dgm:prSet presAssocID="{BF44E825-59D3-43A0-A24B-15C095421DDD}" presName="matrix" presStyleCnt="0"/>
      <dgm:spPr/>
    </dgm:pt>
    <dgm:pt modelId="{B44BAF5A-54FB-4A17-8B15-1529ABE14C91}" type="pres">
      <dgm:prSet presAssocID="{BF44E825-59D3-43A0-A24B-15C095421DDD}" presName="tile1" presStyleLbl="node1" presStyleIdx="0" presStyleCnt="4" custLinFactNeighborY="625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AEE6150F-EAB7-4A86-9FA0-7CF874D177D2}" type="pres">
      <dgm:prSet presAssocID="{BF44E825-59D3-43A0-A24B-15C095421DD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E50B7-A4E1-4983-AED3-5CDE0E17F187}" type="pres">
      <dgm:prSet presAssocID="{BF44E825-59D3-43A0-A24B-15C095421DDD}" presName="tile2" presStyleLbl="node1" presStyleIdx="1" presStyleCnt="4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BE3A86C5-4D8F-4153-923B-CC5366C909C5}" type="pres">
      <dgm:prSet presAssocID="{BF44E825-59D3-43A0-A24B-15C095421DD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CCD68-1C7D-4050-8872-BE2C7CCA6F8B}" type="pres">
      <dgm:prSet presAssocID="{BF44E825-59D3-43A0-A24B-15C095421DDD}" presName="tile3" presStyleLbl="node1" presStyleIdx="2" presStyleCnt="4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22F44422-F100-49AB-BC43-1A2DF5BF7C4D}" type="pres">
      <dgm:prSet presAssocID="{BF44E825-59D3-43A0-A24B-15C095421DD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A74411-F131-4885-B705-07DD1EF5512F}" type="pres">
      <dgm:prSet presAssocID="{BF44E825-59D3-43A0-A24B-15C095421DDD}" presName="tile4" presStyleLbl="node1" presStyleIdx="3" presStyleCnt="4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828B4185-591B-48FF-AB9C-8C1058AF64A3}" type="pres">
      <dgm:prSet presAssocID="{BF44E825-59D3-43A0-A24B-15C095421DD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FC782-03AD-47D0-889B-E53E7AF21B56}" type="pres">
      <dgm:prSet presAssocID="{BF44E825-59D3-43A0-A24B-15C095421DDD}" presName="centerTile" presStyleLbl="fgShp" presStyleIdx="0" presStyleCnt="1" custScaleX="140626">
        <dgm:presLayoutVars>
          <dgm:chMax val="0"/>
          <dgm:chPref val="0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5AD59BF9-3A92-41B9-8F19-F428F4B6BDE2}" type="presOf" srcId="{F8FD5476-49F0-43BF-9B46-30F977BC25FD}" destId="{22F44422-F100-49AB-BC43-1A2DF5BF7C4D}" srcOrd="1" destOrd="0" presId="urn:microsoft.com/office/officeart/2005/8/layout/matrix1"/>
    <dgm:cxn modelId="{43F55C6B-C9E5-42E4-91F2-626C41898A3F}" srcId="{0CFBD4AD-65F8-4404-8754-CD37BAE4E582}" destId="{F8FD5476-49F0-43BF-9B46-30F977BC25FD}" srcOrd="2" destOrd="0" parTransId="{F956AFE0-A8FD-4C09-9660-A7918B9F57F6}" sibTransId="{515D24C9-7EC0-4222-961B-0A3C03EFD9E0}"/>
    <dgm:cxn modelId="{362D38CC-B597-4B0E-B014-33698519CA36}" type="presOf" srcId="{E0AB69C9-ADBF-4DF4-8A84-93BA8D787796}" destId="{BE3A86C5-4D8F-4153-923B-CC5366C909C5}" srcOrd="1" destOrd="0" presId="urn:microsoft.com/office/officeart/2005/8/layout/matrix1"/>
    <dgm:cxn modelId="{C0AC99AF-8B0A-4EF7-A608-D76BC70095D6}" type="presOf" srcId="{7E232B57-95F2-43B1-B1D5-C738E9BB02E9}" destId="{B44BAF5A-54FB-4A17-8B15-1529ABE14C91}" srcOrd="0" destOrd="0" presId="urn:microsoft.com/office/officeart/2005/8/layout/matrix1"/>
    <dgm:cxn modelId="{76384C8A-D73C-4D56-9955-68DCF7636BE8}" type="presOf" srcId="{7E232B57-95F2-43B1-B1D5-C738E9BB02E9}" destId="{AEE6150F-EAB7-4A86-9FA0-7CF874D177D2}" srcOrd="1" destOrd="0" presId="urn:microsoft.com/office/officeart/2005/8/layout/matrix1"/>
    <dgm:cxn modelId="{C3B85E8E-F878-4E4C-90D7-1832AF78CC48}" srcId="{0CFBD4AD-65F8-4404-8754-CD37BAE4E582}" destId="{E0AB69C9-ADBF-4DF4-8A84-93BA8D787796}" srcOrd="1" destOrd="0" parTransId="{E6D991C0-D055-48BD-9BF6-E0B36DD836FE}" sibTransId="{418B24BC-526A-43F5-A024-B9F713EDDFD5}"/>
    <dgm:cxn modelId="{208CCB84-E079-4B92-A277-AB2CF6DB9D02}" type="presOf" srcId="{DCE5E8E9-BD36-46B6-8D60-E962516AD725}" destId="{59A74411-F131-4885-B705-07DD1EF5512F}" srcOrd="0" destOrd="0" presId="urn:microsoft.com/office/officeart/2005/8/layout/matrix1"/>
    <dgm:cxn modelId="{5A428CCB-C69F-4397-81D5-65EFAFF2FF93}" type="presOf" srcId="{0CFBD4AD-65F8-4404-8754-CD37BAE4E582}" destId="{CE7FC782-03AD-47D0-889B-E53E7AF21B56}" srcOrd="0" destOrd="0" presId="urn:microsoft.com/office/officeart/2005/8/layout/matrix1"/>
    <dgm:cxn modelId="{0E28B896-CA72-49AC-84D7-B8BD31EA4BC7}" type="presOf" srcId="{E0AB69C9-ADBF-4DF4-8A84-93BA8D787796}" destId="{7CEE50B7-A4E1-4983-AED3-5CDE0E17F187}" srcOrd="0" destOrd="0" presId="urn:microsoft.com/office/officeart/2005/8/layout/matrix1"/>
    <dgm:cxn modelId="{9AD6FD33-DB1A-43A4-B789-A4E68A6CA021}" srcId="{BF44E825-59D3-43A0-A24B-15C095421DDD}" destId="{0CFBD4AD-65F8-4404-8754-CD37BAE4E582}" srcOrd="0" destOrd="0" parTransId="{3B386C18-1196-4FAC-8913-6D29ED9B4FCE}" sibTransId="{C0C79BFD-99C3-4467-AEDB-BAD6ACCC5DE9}"/>
    <dgm:cxn modelId="{7E894F2D-995E-48BC-BE97-2E5B2DFCCB2B}" srcId="{0CFBD4AD-65F8-4404-8754-CD37BAE4E582}" destId="{7E232B57-95F2-43B1-B1D5-C738E9BB02E9}" srcOrd="0" destOrd="0" parTransId="{54DC7891-931A-4731-996B-69ACEB6C6364}" sibTransId="{36F20398-2513-41C2-ACC8-B25C2244FE34}"/>
    <dgm:cxn modelId="{FF046B74-DB03-4927-86CE-F8D9FC27CEB8}" srcId="{0CFBD4AD-65F8-4404-8754-CD37BAE4E582}" destId="{DCE5E8E9-BD36-46B6-8D60-E962516AD725}" srcOrd="3" destOrd="0" parTransId="{4899D50C-8947-4ECA-A1D9-51D1B55D9998}" sibTransId="{0CD5C91A-01DE-40E2-9C87-B2F80BFD1FD8}"/>
    <dgm:cxn modelId="{C0303261-C403-4B4B-B89A-ED1A37A7DD86}" type="presOf" srcId="{DCE5E8E9-BD36-46B6-8D60-E962516AD725}" destId="{828B4185-591B-48FF-AB9C-8C1058AF64A3}" srcOrd="1" destOrd="0" presId="urn:microsoft.com/office/officeart/2005/8/layout/matrix1"/>
    <dgm:cxn modelId="{046A23BD-C50A-4047-B454-1D7E5F1FAF00}" type="presOf" srcId="{F8FD5476-49F0-43BF-9B46-30F977BC25FD}" destId="{C2CCCD68-1C7D-4050-8872-BE2C7CCA6F8B}" srcOrd="0" destOrd="0" presId="urn:microsoft.com/office/officeart/2005/8/layout/matrix1"/>
    <dgm:cxn modelId="{D18057A5-6181-4EBE-9B05-12EF39744B6F}" type="presOf" srcId="{BF44E825-59D3-43A0-A24B-15C095421DDD}" destId="{CFB84CDB-A57F-42C6-85B0-E52C813820DD}" srcOrd="0" destOrd="0" presId="urn:microsoft.com/office/officeart/2005/8/layout/matrix1"/>
    <dgm:cxn modelId="{8B8FA839-DD72-4334-971D-F068AF3FBA9F}" type="presParOf" srcId="{CFB84CDB-A57F-42C6-85B0-E52C813820DD}" destId="{08B215C9-17AC-450F-B503-64236C3A8FAF}" srcOrd="0" destOrd="0" presId="urn:microsoft.com/office/officeart/2005/8/layout/matrix1"/>
    <dgm:cxn modelId="{365529C8-A79C-415C-8337-DC5FB4DEB0B3}" type="presParOf" srcId="{08B215C9-17AC-450F-B503-64236C3A8FAF}" destId="{B44BAF5A-54FB-4A17-8B15-1529ABE14C91}" srcOrd="0" destOrd="0" presId="urn:microsoft.com/office/officeart/2005/8/layout/matrix1"/>
    <dgm:cxn modelId="{78A7B120-E40B-4814-A776-A08E7036A782}" type="presParOf" srcId="{08B215C9-17AC-450F-B503-64236C3A8FAF}" destId="{AEE6150F-EAB7-4A86-9FA0-7CF874D177D2}" srcOrd="1" destOrd="0" presId="urn:microsoft.com/office/officeart/2005/8/layout/matrix1"/>
    <dgm:cxn modelId="{164B5231-D689-4E8C-951C-D59D307396AB}" type="presParOf" srcId="{08B215C9-17AC-450F-B503-64236C3A8FAF}" destId="{7CEE50B7-A4E1-4983-AED3-5CDE0E17F187}" srcOrd="2" destOrd="0" presId="urn:microsoft.com/office/officeart/2005/8/layout/matrix1"/>
    <dgm:cxn modelId="{4D88CBF3-6060-4ECD-BD4A-4DEC086B3781}" type="presParOf" srcId="{08B215C9-17AC-450F-B503-64236C3A8FAF}" destId="{BE3A86C5-4D8F-4153-923B-CC5366C909C5}" srcOrd="3" destOrd="0" presId="urn:microsoft.com/office/officeart/2005/8/layout/matrix1"/>
    <dgm:cxn modelId="{0B654E06-1A76-4AB0-B743-5B06571885E4}" type="presParOf" srcId="{08B215C9-17AC-450F-B503-64236C3A8FAF}" destId="{C2CCCD68-1C7D-4050-8872-BE2C7CCA6F8B}" srcOrd="4" destOrd="0" presId="urn:microsoft.com/office/officeart/2005/8/layout/matrix1"/>
    <dgm:cxn modelId="{59CD481C-2852-42F9-BA05-892D34809980}" type="presParOf" srcId="{08B215C9-17AC-450F-B503-64236C3A8FAF}" destId="{22F44422-F100-49AB-BC43-1A2DF5BF7C4D}" srcOrd="5" destOrd="0" presId="urn:microsoft.com/office/officeart/2005/8/layout/matrix1"/>
    <dgm:cxn modelId="{4D842909-3784-46AA-BA82-9E50B045A425}" type="presParOf" srcId="{08B215C9-17AC-450F-B503-64236C3A8FAF}" destId="{59A74411-F131-4885-B705-07DD1EF5512F}" srcOrd="6" destOrd="0" presId="urn:microsoft.com/office/officeart/2005/8/layout/matrix1"/>
    <dgm:cxn modelId="{54BB623C-9BD0-4731-9C3F-D7637910BB58}" type="presParOf" srcId="{08B215C9-17AC-450F-B503-64236C3A8FAF}" destId="{828B4185-591B-48FF-AB9C-8C1058AF64A3}" srcOrd="7" destOrd="0" presId="urn:microsoft.com/office/officeart/2005/8/layout/matrix1"/>
    <dgm:cxn modelId="{E2AC4F5A-EDDA-48BC-ACA1-04F017A3ACF6}" type="presParOf" srcId="{CFB84CDB-A57F-42C6-85B0-E52C813820DD}" destId="{CE7FC782-03AD-47D0-889B-E53E7AF21B5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648E1C-5979-4E96-9B11-19BBA834C7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A12492-4B1D-4ED4-8F17-B61C128A0110}">
      <dgm:prSet phldrT="[Text]" custT="1"/>
      <dgm:spPr>
        <a:gradFill rotWithShape="0">
          <a:gsLst>
            <a:gs pos="0">
              <a:schemeClr val="accent6">
                <a:alpha val="10000"/>
              </a:schemeClr>
            </a:gs>
            <a:gs pos="100000">
              <a:schemeClr val="accent6"/>
            </a:gs>
          </a:gsLst>
          <a:lin ang="0" scaled="1"/>
        </a:gra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 lIns="2743200"/>
        <a:lstStyle/>
        <a:p>
          <a:r>
            <a:rPr lang="el-G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Σενάρια καινοτομίας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DF88E912-2858-4166-91CE-FB42DDB6BD2B}" type="parTrans" cxnId="{CFF0642B-4C22-478C-A9E9-20AF81070E2D}">
      <dgm:prSet/>
      <dgm:spPr/>
      <dgm:t>
        <a:bodyPr/>
        <a:lstStyle/>
        <a:p>
          <a:endParaRPr lang="en-US"/>
        </a:p>
      </dgm:t>
    </dgm:pt>
    <dgm:pt modelId="{88128CF8-F1E7-4D0B-9668-81447D845737}" type="sibTrans" cxnId="{CFF0642B-4C22-478C-A9E9-20AF81070E2D}">
      <dgm:prSet/>
      <dgm:spPr/>
      <dgm:t>
        <a:bodyPr/>
        <a:lstStyle/>
        <a:p>
          <a:endParaRPr lang="en-US"/>
        </a:p>
      </dgm:t>
    </dgm:pt>
    <dgm:pt modelId="{E97683F8-A6EB-44EF-99E5-6D53F22F06EE}">
      <dgm:prSet phldrT="[Text]" custT="1"/>
      <dgm:spPr/>
      <dgm:t>
        <a:bodyPr lIns="3474720" tIns="182880" bIns="182880" anchor="ctr" anchorCtr="0"/>
        <a:lstStyle/>
        <a:p>
          <a:r>
            <a:rPr lang="el-GR" sz="2200" b="0" dirty="0" smtClean="0">
              <a:solidFill>
                <a:srgbClr val="808080"/>
              </a:solidFill>
              <a:latin typeface="Calibri" pitchFamily="34" charset="0"/>
            </a:rPr>
            <a:t>Επέκταση σε δορυφορικά περιβάλλοντα</a:t>
          </a:r>
          <a:endParaRPr lang="en-US" sz="2200" b="0" dirty="0">
            <a:solidFill>
              <a:srgbClr val="808080"/>
            </a:solidFill>
            <a:latin typeface="Calibri" pitchFamily="34" charset="0"/>
          </a:endParaRPr>
        </a:p>
      </dgm:t>
    </dgm:pt>
    <dgm:pt modelId="{3B404BF0-CE16-4798-B61B-14FB56940D3C}" type="parTrans" cxnId="{745B36FC-D2A2-4FC9-822B-E44CE47A47C4}">
      <dgm:prSet/>
      <dgm:spPr/>
      <dgm:t>
        <a:bodyPr/>
        <a:lstStyle/>
        <a:p>
          <a:endParaRPr lang="en-US"/>
        </a:p>
      </dgm:t>
    </dgm:pt>
    <dgm:pt modelId="{0321986B-7E49-4EE7-8283-2322BC553CAC}" type="sibTrans" cxnId="{745B36FC-D2A2-4FC9-822B-E44CE47A47C4}">
      <dgm:prSet/>
      <dgm:spPr/>
      <dgm:t>
        <a:bodyPr/>
        <a:lstStyle/>
        <a:p>
          <a:endParaRPr lang="en-US"/>
        </a:p>
      </dgm:t>
    </dgm:pt>
    <dgm:pt modelId="{C84E2AF5-E956-4485-8A3F-6FF581AA81BA}">
      <dgm:prSet phldrT="[Text]" custT="1"/>
      <dgm:spPr/>
      <dgm:t>
        <a:bodyPr lIns="3474720" tIns="182880" bIns="182880" anchor="ctr" anchorCtr="0"/>
        <a:lstStyle/>
        <a:p>
          <a:r>
            <a:rPr lang="el-GR" sz="2200" b="0" dirty="0" smtClean="0">
              <a:solidFill>
                <a:srgbClr val="808080"/>
              </a:solidFill>
              <a:latin typeface="Calibri" pitchFamily="34" charset="0"/>
            </a:rPr>
            <a:t>Αύξηση του πλήθους των ενδιάμεσων κόμβων</a:t>
          </a:r>
          <a:endParaRPr lang="en-US" sz="2200" b="0" dirty="0">
            <a:solidFill>
              <a:srgbClr val="808080"/>
            </a:solidFill>
            <a:latin typeface="Calibri" pitchFamily="34" charset="0"/>
          </a:endParaRPr>
        </a:p>
      </dgm:t>
    </dgm:pt>
    <dgm:pt modelId="{25905AA8-4610-4150-87DC-2FA2D2557E59}" type="parTrans" cxnId="{86D80061-1EC6-42CB-B33C-4F0118A247C8}">
      <dgm:prSet/>
      <dgm:spPr/>
      <dgm:t>
        <a:bodyPr/>
        <a:lstStyle/>
        <a:p>
          <a:endParaRPr lang="en-US"/>
        </a:p>
      </dgm:t>
    </dgm:pt>
    <dgm:pt modelId="{06B7340F-5514-44E3-B84E-41D57C8784DC}" type="sibTrans" cxnId="{86D80061-1EC6-42CB-B33C-4F0118A247C8}">
      <dgm:prSet/>
      <dgm:spPr/>
      <dgm:t>
        <a:bodyPr/>
        <a:lstStyle/>
        <a:p>
          <a:endParaRPr lang="en-US"/>
        </a:p>
      </dgm:t>
    </dgm:pt>
    <dgm:pt modelId="{D9AB52D1-97BC-45C9-AC6E-9E46355854B0}">
      <dgm:prSet phldrT="[Text]" custT="1"/>
      <dgm:spPr>
        <a:gradFill rotWithShape="0">
          <a:gsLst>
            <a:gs pos="0">
              <a:schemeClr val="accent1">
                <a:alpha val="10000"/>
              </a:schemeClr>
            </a:gs>
            <a:gs pos="100000">
              <a:schemeClr val="accent1"/>
            </a:gs>
          </a:gsLst>
          <a:lin ang="0" scaled="1"/>
        </a:gra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 lIns="2743200"/>
        <a:lstStyle/>
        <a:p>
          <a:r>
            <a:rPr lang="el-G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Σενάρια αναφοράς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51AA0666-8B69-4008-ACB5-6A384C090CAA}" type="parTrans" cxnId="{D11AC9A8-85F5-404D-A2DC-A2BB5F223CF1}">
      <dgm:prSet/>
      <dgm:spPr/>
      <dgm:t>
        <a:bodyPr/>
        <a:lstStyle/>
        <a:p>
          <a:endParaRPr lang="el-GR"/>
        </a:p>
      </dgm:t>
    </dgm:pt>
    <dgm:pt modelId="{45C704AD-0009-4B8B-838C-A513F9EF3237}" type="sibTrans" cxnId="{D11AC9A8-85F5-404D-A2DC-A2BB5F223CF1}">
      <dgm:prSet/>
      <dgm:spPr/>
      <dgm:t>
        <a:bodyPr/>
        <a:lstStyle/>
        <a:p>
          <a:endParaRPr lang="el-GR"/>
        </a:p>
      </dgm:t>
    </dgm:pt>
    <dgm:pt modelId="{8E7BB215-4451-4707-87B2-EDDEA00AA036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 lIns="3474720" tIns="182880" bIns="182880" anchor="ctr" anchorCtr="0"/>
        <a:lstStyle/>
        <a:p>
          <a:r>
            <a:rPr lang="el-GR" sz="2200" b="0" dirty="0" smtClean="0">
              <a:solidFill>
                <a:srgbClr val="808080"/>
              </a:solidFill>
              <a:latin typeface="Calibri" pitchFamily="34" charset="0"/>
            </a:rPr>
            <a:t>Επίγεια δίκτυα που εμφανίζουν σφάλματα</a:t>
          </a:r>
          <a:endParaRPr lang="en-US" sz="2200" b="0" dirty="0">
            <a:solidFill>
              <a:srgbClr val="808080"/>
            </a:solidFill>
            <a:latin typeface="Calibri" pitchFamily="34" charset="0"/>
          </a:endParaRPr>
        </a:p>
      </dgm:t>
    </dgm:pt>
    <dgm:pt modelId="{25BB4168-90BF-4B7C-83D9-E5930F3C3A2D}" type="parTrans" cxnId="{81394309-0BE3-4B2D-9274-93B865689338}">
      <dgm:prSet/>
      <dgm:spPr/>
      <dgm:t>
        <a:bodyPr/>
        <a:lstStyle/>
        <a:p>
          <a:endParaRPr lang="el-GR"/>
        </a:p>
      </dgm:t>
    </dgm:pt>
    <dgm:pt modelId="{8E52D15D-D7DF-4EC9-8867-6A5F4DE3AF87}" type="sibTrans" cxnId="{81394309-0BE3-4B2D-9274-93B865689338}">
      <dgm:prSet/>
      <dgm:spPr/>
      <dgm:t>
        <a:bodyPr/>
        <a:lstStyle/>
        <a:p>
          <a:endParaRPr lang="el-GR"/>
        </a:p>
      </dgm:t>
    </dgm:pt>
    <dgm:pt modelId="{73A206D2-6AFC-4DB2-9ADB-A722DEEA320C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 lIns="3474720" tIns="182880" bIns="182880" anchor="ctr" anchorCtr="0"/>
        <a:lstStyle/>
        <a:p>
          <a:r>
            <a:rPr lang="el-GR" sz="2200" b="0" dirty="0" smtClean="0">
              <a:solidFill>
                <a:srgbClr val="808080"/>
              </a:solidFill>
              <a:latin typeface="Calibri" pitchFamily="34" charset="0"/>
            </a:rPr>
            <a:t>Δίκτυα που εμφανίζουν συμφόρηση</a:t>
          </a:r>
          <a:endParaRPr lang="en-US" sz="2200" b="0" baseline="0" dirty="0">
            <a:solidFill>
              <a:srgbClr val="808080"/>
            </a:solidFill>
            <a:latin typeface="Calibri" pitchFamily="34" charset="0"/>
          </a:endParaRPr>
        </a:p>
      </dgm:t>
    </dgm:pt>
    <dgm:pt modelId="{889EB082-BD45-41BF-90FE-ADDD64B5908D}" type="parTrans" cxnId="{C47F6D6C-B1A6-450A-9C8C-50549946F39A}">
      <dgm:prSet/>
      <dgm:spPr/>
      <dgm:t>
        <a:bodyPr/>
        <a:lstStyle/>
        <a:p>
          <a:endParaRPr lang="el-GR"/>
        </a:p>
      </dgm:t>
    </dgm:pt>
    <dgm:pt modelId="{22C1CF3E-F8F8-4249-BFAF-C974E6641BE6}" type="sibTrans" cxnId="{C47F6D6C-B1A6-450A-9C8C-50549946F39A}">
      <dgm:prSet/>
      <dgm:spPr/>
      <dgm:t>
        <a:bodyPr/>
        <a:lstStyle/>
        <a:p>
          <a:endParaRPr lang="el-GR"/>
        </a:p>
      </dgm:t>
    </dgm:pt>
    <dgm:pt modelId="{7E5BEB19-9D4B-4EBE-A900-F3F3D438D8FB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 lIns="3474720" tIns="182880" bIns="182880" anchor="ctr" anchorCtr="0"/>
        <a:lstStyle/>
        <a:p>
          <a:endParaRPr lang="en-US" sz="2200" b="0" baseline="0" dirty="0">
            <a:solidFill>
              <a:schemeClr val="bg1">
                <a:lumMod val="50000"/>
              </a:schemeClr>
            </a:solidFill>
            <a:latin typeface="Calibri" pitchFamily="34" charset="0"/>
          </a:endParaRPr>
        </a:p>
      </dgm:t>
    </dgm:pt>
    <dgm:pt modelId="{90B7126B-5BCC-41AE-BD7D-CD543B768CAB}" type="parTrans" cxnId="{B81EF05C-EE54-4DDC-9D54-C49B83B512EE}">
      <dgm:prSet/>
      <dgm:spPr/>
    </dgm:pt>
    <dgm:pt modelId="{EF6863FC-5BD6-4F80-AA1E-9E4A172E7BB1}" type="sibTrans" cxnId="{B81EF05C-EE54-4DDC-9D54-C49B83B512EE}">
      <dgm:prSet/>
      <dgm:spPr/>
    </dgm:pt>
    <dgm:pt modelId="{064591C5-3136-44E9-8DD7-FC67AC975F92}" type="pres">
      <dgm:prSet presAssocID="{66648E1C-5979-4E96-9B11-19BBA834C7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52F9A6-42ED-48B3-919A-4369B6B8B1A3}" type="pres">
      <dgm:prSet presAssocID="{D9AB52D1-97BC-45C9-AC6E-9E46355854B0}" presName="parentText" presStyleLbl="node1" presStyleIdx="0" presStyleCnt="2">
        <dgm:presLayoutVars>
          <dgm:chMax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l-GR"/>
        </a:p>
      </dgm:t>
    </dgm:pt>
    <dgm:pt modelId="{65AD768E-481A-4FD6-9F88-FA9E9136B885}" type="pres">
      <dgm:prSet presAssocID="{D9AB52D1-97BC-45C9-AC6E-9E46355854B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96B8186-5A51-43CF-804C-BC101821A790}" type="pres">
      <dgm:prSet presAssocID="{34A12492-4B1D-4ED4-8F17-B61C128A0110}" presName="parentText" presStyleLbl="node1" presStyleIdx="1" presStyleCnt="2">
        <dgm:presLayoutVars>
          <dgm:chMax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48EDEDC3-1590-451D-A055-5F7567D62FD1}" type="pres">
      <dgm:prSet presAssocID="{34A12492-4B1D-4ED4-8F17-B61C128A011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1AC9A8-85F5-404D-A2DC-A2BB5F223CF1}" srcId="{66648E1C-5979-4E96-9B11-19BBA834C7B8}" destId="{D9AB52D1-97BC-45C9-AC6E-9E46355854B0}" srcOrd="0" destOrd="0" parTransId="{51AA0666-8B69-4008-ACB5-6A384C090CAA}" sibTransId="{45C704AD-0009-4B8B-838C-A513F9EF3237}"/>
    <dgm:cxn modelId="{86D80061-1EC6-42CB-B33C-4F0118A247C8}" srcId="{34A12492-4B1D-4ED4-8F17-B61C128A0110}" destId="{C84E2AF5-E956-4485-8A3F-6FF581AA81BA}" srcOrd="1" destOrd="0" parTransId="{25905AA8-4610-4150-87DC-2FA2D2557E59}" sibTransId="{06B7340F-5514-44E3-B84E-41D57C8784DC}"/>
    <dgm:cxn modelId="{1D4C00A7-ED96-4B58-AA8E-F310BA2E100A}" type="presOf" srcId="{66648E1C-5979-4E96-9B11-19BBA834C7B8}" destId="{064591C5-3136-44E9-8DD7-FC67AC975F92}" srcOrd="0" destOrd="0" presId="urn:microsoft.com/office/officeart/2005/8/layout/vList2"/>
    <dgm:cxn modelId="{B81EF05C-EE54-4DDC-9D54-C49B83B512EE}" srcId="{D9AB52D1-97BC-45C9-AC6E-9E46355854B0}" destId="{7E5BEB19-9D4B-4EBE-A900-F3F3D438D8FB}" srcOrd="2" destOrd="0" parTransId="{90B7126B-5BCC-41AE-BD7D-CD543B768CAB}" sibTransId="{EF6863FC-5BD6-4F80-AA1E-9E4A172E7BB1}"/>
    <dgm:cxn modelId="{38C211D4-CBA1-43C5-8865-326A1942E0F5}" type="presOf" srcId="{8E7BB215-4451-4707-87B2-EDDEA00AA036}" destId="{65AD768E-481A-4FD6-9F88-FA9E9136B885}" srcOrd="0" destOrd="0" presId="urn:microsoft.com/office/officeart/2005/8/layout/vList2"/>
    <dgm:cxn modelId="{7EF4E14F-7869-4C73-ABBF-997B150B9034}" type="presOf" srcId="{7E5BEB19-9D4B-4EBE-A900-F3F3D438D8FB}" destId="{65AD768E-481A-4FD6-9F88-FA9E9136B885}" srcOrd="0" destOrd="2" presId="urn:microsoft.com/office/officeart/2005/8/layout/vList2"/>
    <dgm:cxn modelId="{8CBB01F2-F67E-413F-8FC8-E9AC38F2DC63}" type="presOf" srcId="{34A12492-4B1D-4ED4-8F17-B61C128A0110}" destId="{396B8186-5A51-43CF-804C-BC101821A790}" srcOrd="0" destOrd="0" presId="urn:microsoft.com/office/officeart/2005/8/layout/vList2"/>
    <dgm:cxn modelId="{CC1CF97A-AE7B-4CE4-A086-729F7EC76473}" type="presOf" srcId="{73A206D2-6AFC-4DB2-9ADB-A722DEEA320C}" destId="{65AD768E-481A-4FD6-9F88-FA9E9136B885}" srcOrd="0" destOrd="1" presId="urn:microsoft.com/office/officeart/2005/8/layout/vList2"/>
    <dgm:cxn modelId="{728CE821-DB6E-40BA-AD8F-C160E084503D}" type="presOf" srcId="{C84E2AF5-E956-4485-8A3F-6FF581AA81BA}" destId="{48EDEDC3-1590-451D-A055-5F7567D62FD1}" srcOrd="0" destOrd="1" presId="urn:microsoft.com/office/officeart/2005/8/layout/vList2"/>
    <dgm:cxn modelId="{D328C538-2627-4664-B350-6EB69A526623}" type="presOf" srcId="{D9AB52D1-97BC-45C9-AC6E-9E46355854B0}" destId="{4552F9A6-42ED-48B3-919A-4369B6B8B1A3}" srcOrd="0" destOrd="0" presId="urn:microsoft.com/office/officeart/2005/8/layout/vList2"/>
    <dgm:cxn modelId="{D9C783B5-F973-47D2-878C-4FC84616CBB8}" type="presOf" srcId="{E97683F8-A6EB-44EF-99E5-6D53F22F06EE}" destId="{48EDEDC3-1590-451D-A055-5F7567D62FD1}" srcOrd="0" destOrd="0" presId="urn:microsoft.com/office/officeart/2005/8/layout/vList2"/>
    <dgm:cxn modelId="{C47F6D6C-B1A6-450A-9C8C-50549946F39A}" srcId="{D9AB52D1-97BC-45C9-AC6E-9E46355854B0}" destId="{73A206D2-6AFC-4DB2-9ADB-A722DEEA320C}" srcOrd="1" destOrd="0" parTransId="{889EB082-BD45-41BF-90FE-ADDD64B5908D}" sibTransId="{22C1CF3E-F8F8-4249-BFAF-C974E6641BE6}"/>
    <dgm:cxn modelId="{745B36FC-D2A2-4FC9-822B-E44CE47A47C4}" srcId="{34A12492-4B1D-4ED4-8F17-B61C128A0110}" destId="{E97683F8-A6EB-44EF-99E5-6D53F22F06EE}" srcOrd="0" destOrd="0" parTransId="{3B404BF0-CE16-4798-B61B-14FB56940D3C}" sibTransId="{0321986B-7E49-4EE7-8283-2322BC553CAC}"/>
    <dgm:cxn modelId="{CFF0642B-4C22-478C-A9E9-20AF81070E2D}" srcId="{66648E1C-5979-4E96-9B11-19BBA834C7B8}" destId="{34A12492-4B1D-4ED4-8F17-B61C128A0110}" srcOrd="1" destOrd="0" parTransId="{DF88E912-2858-4166-91CE-FB42DDB6BD2B}" sibTransId="{88128CF8-F1E7-4D0B-9668-81447D845737}"/>
    <dgm:cxn modelId="{81394309-0BE3-4B2D-9274-93B865689338}" srcId="{D9AB52D1-97BC-45C9-AC6E-9E46355854B0}" destId="{8E7BB215-4451-4707-87B2-EDDEA00AA036}" srcOrd="0" destOrd="0" parTransId="{25BB4168-90BF-4B7C-83D9-E5930F3C3A2D}" sibTransId="{8E52D15D-D7DF-4EC9-8867-6A5F4DE3AF87}"/>
    <dgm:cxn modelId="{1FF05941-B463-48AB-A93C-CFAA055F4F37}" type="presParOf" srcId="{064591C5-3136-44E9-8DD7-FC67AC975F92}" destId="{4552F9A6-42ED-48B3-919A-4369B6B8B1A3}" srcOrd="0" destOrd="0" presId="urn:microsoft.com/office/officeart/2005/8/layout/vList2"/>
    <dgm:cxn modelId="{559DDCBD-041D-4AE8-AD9F-615E895F34A7}" type="presParOf" srcId="{064591C5-3136-44E9-8DD7-FC67AC975F92}" destId="{65AD768E-481A-4FD6-9F88-FA9E9136B885}" srcOrd="1" destOrd="0" presId="urn:microsoft.com/office/officeart/2005/8/layout/vList2"/>
    <dgm:cxn modelId="{4F845D7F-4CC2-4091-9E9B-EA33751E321A}" type="presParOf" srcId="{064591C5-3136-44E9-8DD7-FC67AC975F92}" destId="{396B8186-5A51-43CF-804C-BC101821A790}" srcOrd="2" destOrd="0" presId="urn:microsoft.com/office/officeart/2005/8/layout/vList2"/>
    <dgm:cxn modelId="{E3E05D30-89A6-4765-882D-61838EEF5E00}" type="presParOf" srcId="{064591C5-3136-44E9-8DD7-FC67AC975F92}" destId="{48EDEDC3-1590-451D-A055-5F7567D62FD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EE745E-4D19-4A19-828C-8ECB97199D74}">
      <dsp:nvSpPr>
        <dsp:cNvPr id="0" name=""/>
        <dsp:cNvSpPr/>
      </dsp:nvSpPr>
      <dsp:spPr>
        <a:xfrm rot="5400000">
          <a:off x="-263787" y="265147"/>
          <a:ext cx="1758580" cy="123100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00000"/>
                <a:satMod val="140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shade val="65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20000"/>
                <a:satMod val="115000"/>
              </a:schemeClr>
            </a:gs>
          </a:gsLst>
          <a:lin ang="8000000" scaled="1"/>
        </a:gradFill>
        <a:ln w="50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9000000" rotWithShape="0">
            <a:srgbClr val="1A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b="1" kern="1200" dirty="0" smtClean="0">
              <a:latin typeface="Calibri" pitchFamily="34" charset="0"/>
            </a:rPr>
            <a:t>Αρχικά</a:t>
          </a:r>
          <a:endParaRPr lang="en-US" sz="3200" b="1" kern="1200" dirty="0">
            <a:latin typeface="Calibri" pitchFamily="34" charset="0"/>
          </a:endParaRPr>
        </a:p>
      </dsp:txBody>
      <dsp:txXfrm rot="5400000">
        <a:off x="-263787" y="265147"/>
        <a:ext cx="1758580" cy="1231006"/>
      </dsp:txXfrm>
    </dsp:sp>
    <dsp:sp modelId="{F3E58774-D024-45B7-BC3E-5514F18F310B}">
      <dsp:nvSpPr>
        <dsp:cNvPr id="0" name=""/>
        <dsp:cNvSpPr/>
      </dsp:nvSpPr>
      <dsp:spPr>
        <a:xfrm rot="5400000">
          <a:off x="3181302" y="-1948936"/>
          <a:ext cx="1143077" cy="5043669"/>
        </a:xfrm>
        <a:prstGeom prst="round2SameRect">
          <a:avLst/>
        </a:prstGeom>
        <a:gradFill flip="none" rotWithShape="1">
          <a:gsLst>
            <a:gs pos="20000">
              <a:schemeClr val="bg1">
                <a:tint val="80000"/>
                <a:satMod val="300000"/>
                <a:alpha val="27000"/>
              </a:schemeClr>
            </a:gs>
            <a:gs pos="100000">
              <a:schemeClr val="bg1"/>
            </a:gs>
          </a:gsLst>
          <a:lin ang="5400000" scaled="1"/>
          <a:tileRect/>
        </a:gradFill>
        <a:ln w="50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9000000" rotWithShape="0">
            <a:srgbClr val="1A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b="0" kern="1200" dirty="0" smtClean="0">
              <a:latin typeface="Calibri" pitchFamily="34" charset="0"/>
            </a:rPr>
            <a:t>Τα αξιόπιστα πρωτόκολλα μεταφοράς, όπως το </a:t>
          </a:r>
          <a:r>
            <a:rPr lang="en-US" sz="2000" b="0" kern="1200" dirty="0" smtClean="0">
              <a:latin typeface="Calibri" pitchFamily="34" charset="0"/>
            </a:rPr>
            <a:t>Transmission Control Protocol,</a:t>
          </a:r>
          <a:r>
            <a:rPr lang="el-GR" sz="2000" b="0" kern="1200" dirty="0" smtClean="0">
              <a:latin typeface="Calibri" pitchFamily="34" charset="0"/>
            </a:rPr>
            <a:t> αναπτύχθηκαν για επίγεια δίκτυα</a:t>
          </a:r>
          <a:endParaRPr lang="en-US" sz="2000" b="0" kern="1200" dirty="0">
            <a:latin typeface="Calibri" pitchFamily="34" charset="0"/>
          </a:endParaRPr>
        </a:p>
      </dsp:txBody>
      <dsp:txXfrm rot="5400000">
        <a:off x="3181302" y="-1948936"/>
        <a:ext cx="1143077" cy="5043669"/>
      </dsp:txXfrm>
    </dsp:sp>
    <dsp:sp modelId="{95BFF464-8791-4EF1-832E-183E2642CAD0}">
      <dsp:nvSpPr>
        <dsp:cNvPr id="0" name=""/>
        <dsp:cNvSpPr/>
      </dsp:nvSpPr>
      <dsp:spPr>
        <a:xfrm rot="5400000">
          <a:off x="-263787" y="1831217"/>
          <a:ext cx="1758580" cy="1231006"/>
        </a:xfrm>
        <a:prstGeom prst="chevron">
          <a:avLst/>
        </a:prstGeom>
        <a:gradFill rotWithShape="0">
          <a:gsLst>
            <a:gs pos="0">
              <a:schemeClr val="accent4">
                <a:hueOff val="-189787"/>
                <a:satOff val="20150"/>
                <a:lumOff val="-197"/>
                <a:alphaOff val="0"/>
                <a:shade val="100000"/>
                <a:satMod val="140000"/>
              </a:schemeClr>
            </a:gs>
            <a:gs pos="40000">
              <a:schemeClr val="accent4">
                <a:hueOff val="-189787"/>
                <a:satOff val="20150"/>
                <a:lumOff val="-197"/>
                <a:alphaOff val="0"/>
                <a:shade val="65000"/>
                <a:satMod val="140000"/>
              </a:schemeClr>
            </a:gs>
            <a:gs pos="70000">
              <a:schemeClr val="accent4">
                <a:hueOff val="-189787"/>
                <a:satOff val="20150"/>
                <a:lumOff val="-197"/>
                <a:alphaOff val="0"/>
                <a:shade val="40000"/>
                <a:satMod val="115000"/>
              </a:schemeClr>
            </a:gs>
            <a:gs pos="100000">
              <a:schemeClr val="accent4">
                <a:hueOff val="-189787"/>
                <a:satOff val="20150"/>
                <a:lumOff val="-197"/>
                <a:alphaOff val="0"/>
                <a:shade val="20000"/>
                <a:satMod val="115000"/>
              </a:schemeClr>
            </a:gs>
          </a:gsLst>
          <a:lin ang="8000000" scaled="1"/>
        </a:gradFill>
        <a:ln w="5000" cap="rnd" cmpd="sng" algn="ctr">
          <a:solidFill>
            <a:schemeClr val="accent4">
              <a:hueOff val="-189787"/>
              <a:satOff val="20150"/>
              <a:lumOff val="-197"/>
              <a:alphaOff val="0"/>
            </a:schemeClr>
          </a:solidFill>
          <a:prstDash val="solid"/>
        </a:ln>
        <a:effectLst>
          <a:outerShdw blurRad="39000" dist="25400" dir="9000000" rotWithShape="0">
            <a:srgbClr val="1A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300" b="1" kern="1200" dirty="0" smtClean="0">
              <a:latin typeface="Calibri" pitchFamily="34" charset="0"/>
            </a:rPr>
            <a:t>Όμως</a:t>
          </a:r>
          <a:endParaRPr lang="en-US" sz="3300" b="1" kern="1200" dirty="0">
            <a:latin typeface="Calibri" pitchFamily="34" charset="0"/>
          </a:endParaRPr>
        </a:p>
      </dsp:txBody>
      <dsp:txXfrm rot="5400000">
        <a:off x="-263787" y="1831217"/>
        <a:ext cx="1758580" cy="1231006"/>
      </dsp:txXfrm>
    </dsp:sp>
    <dsp:sp modelId="{800A1001-295C-4A76-8A6A-C814A34DB066}">
      <dsp:nvSpPr>
        <dsp:cNvPr id="0" name=""/>
        <dsp:cNvSpPr/>
      </dsp:nvSpPr>
      <dsp:spPr>
        <a:xfrm rot="5400000">
          <a:off x="3181302" y="-382865"/>
          <a:ext cx="1143077" cy="5043669"/>
        </a:xfrm>
        <a:prstGeom prst="round2SameRect">
          <a:avLst/>
        </a:prstGeom>
        <a:gradFill flip="none" rotWithShape="1">
          <a:gsLst>
            <a:gs pos="20000">
              <a:schemeClr val="bg1">
                <a:tint val="80000"/>
                <a:satMod val="300000"/>
                <a:alpha val="27000"/>
              </a:schemeClr>
            </a:gs>
            <a:gs pos="100000">
              <a:schemeClr val="bg1"/>
            </a:gs>
          </a:gsLst>
          <a:lin ang="5400000" scaled="1"/>
          <a:tileRect/>
        </a:gradFill>
        <a:ln w="5000" cap="rnd" cmpd="sng" algn="ctr">
          <a:solidFill>
            <a:schemeClr val="accent4">
              <a:hueOff val="-189787"/>
              <a:satOff val="20150"/>
              <a:lumOff val="-197"/>
              <a:alphaOff val="0"/>
            </a:schemeClr>
          </a:solidFill>
          <a:prstDash val="solid"/>
        </a:ln>
        <a:effectLst>
          <a:outerShdw blurRad="39000" dist="25400" dir="9000000" rotWithShape="0">
            <a:srgbClr val="1A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b="0" kern="1200" dirty="0" smtClean="0">
              <a:latin typeface="Calibri" pitchFamily="34" charset="0"/>
            </a:rPr>
            <a:t>Οι δορυφορικές επικοινωνίες εμφανίζουν μεγάλες τιμές καθυστέρησης διάδοσης και ποσοστά σφαλμάτων</a:t>
          </a:r>
          <a:endParaRPr lang="en-US" sz="2000" b="0" kern="1200" dirty="0">
            <a:latin typeface="Calibri" pitchFamily="34" charset="0"/>
          </a:endParaRPr>
        </a:p>
      </dsp:txBody>
      <dsp:txXfrm rot="5400000">
        <a:off x="3181302" y="-382865"/>
        <a:ext cx="1143077" cy="5043669"/>
      </dsp:txXfrm>
    </dsp:sp>
    <dsp:sp modelId="{ADBFC8F5-47A5-49CF-B0C3-42D45AA4D3BC}">
      <dsp:nvSpPr>
        <dsp:cNvPr id="0" name=""/>
        <dsp:cNvSpPr/>
      </dsp:nvSpPr>
      <dsp:spPr>
        <a:xfrm rot="5400000">
          <a:off x="-263787" y="3398647"/>
          <a:ext cx="1758580" cy="1231006"/>
        </a:xfrm>
        <a:prstGeom prst="chevron">
          <a:avLst/>
        </a:prstGeom>
        <a:gradFill rotWithShape="0">
          <a:gsLst>
            <a:gs pos="0">
              <a:schemeClr val="accent4">
                <a:hueOff val="-379575"/>
                <a:satOff val="40299"/>
                <a:lumOff val="-393"/>
                <a:alphaOff val="0"/>
                <a:shade val="100000"/>
                <a:satMod val="140000"/>
              </a:schemeClr>
            </a:gs>
            <a:gs pos="40000">
              <a:schemeClr val="accent4">
                <a:hueOff val="-379575"/>
                <a:satOff val="40299"/>
                <a:lumOff val="-393"/>
                <a:alphaOff val="0"/>
                <a:shade val="65000"/>
                <a:satMod val="140000"/>
              </a:schemeClr>
            </a:gs>
            <a:gs pos="70000">
              <a:schemeClr val="accent4">
                <a:hueOff val="-379575"/>
                <a:satOff val="40299"/>
                <a:lumOff val="-393"/>
                <a:alphaOff val="0"/>
                <a:shade val="40000"/>
                <a:satMod val="115000"/>
              </a:schemeClr>
            </a:gs>
            <a:gs pos="100000">
              <a:schemeClr val="accent4">
                <a:hueOff val="-379575"/>
                <a:satOff val="40299"/>
                <a:lumOff val="-393"/>
                <a:alphaOff val="0"/>
                <a:shade val="20000"/>
                <a:satMod val="115000"/>
              </a:schemeClr>
            </a:gs>
          </a:gsLst>
          <a:lin ang="8000000" scaled="1"/>
        </a:gradFill>
        <a:ln w="5000" cap="rnd" cmpd="sng" algn="ctr">
          <a:solidFill>
            <a:schemeClr val="accent4">
              <a:hueOff val="-379575"/>
              <a:satOff val="40299"/>
              <a:lumOff val="-393"/>
              <a:alphaOff val="0"/>
            </a:schemeClr>
          </a:solidFill>
          <a:prstDash val="solid"/>
        </a:ln>
        <a:effectLst>
          <a:outerShdw blurRad="39000" dist="25400" dir="9000000" rotWithShape="0">
            <a:srgbClr val="1A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b="1" kern="1200" dirty="0" smtClean="0">
              <a:latin typeface="Calibri" pitchFamily="34" charset="0"/>
            </a:rPr>
            <a:t>Άρα</a:t>
          </a:r>
          <a:endParaRPr lang="en-US" sz="3200" b="1" kern="1200" dirty="0">
            <a:latin typeface="Calibri" pitchFamily="34" charset="0"/>
          </a:endParaRPr>
        </a:p>
      </dsp:txBody>
      <dsp:txXfrm rot="5400000">
        <a:off x="-263787" y="3398647"/>
        <a:ext cx="1758580" cy="1231006"/>
      </dsp:txXfrm>
    </dsp:sp>
    <dsp:sp modelId="{0865B0DD-50FC-42B3-9249-D1747FC40FF9}">
      <dsp:nvSpPr>
        <dsp:cNvPr id="0" name=""/>
        <dsp:cNvSpPr/>
      </dsp:nvSpPr>
      <dsp:spPr>
        <a:xfrm rot="5400000">
          <a:off x="3181302" y="1183204"/>
          <a:ext cx="1143077" cy="5043669"/>
        </a:xfrm>
        <a:prstGeom prst="round2SameRect">
          <a:avLst/>
        </a:prstGeom>
        <a:gradFill flip="none" rotWithShape="1">
          <a:gsLst>
            <a:gs pos="20000">
              <a:schemeClr val="bg1">
                <a:tint val="80000"/>
                <a:satMod val="300000"/>
                <a:alpha val="27000"/>
              </a:schemeClr>
            </a:gs>
            <a:gs pos="100000">
              <a:schemeClr val="bg1"/>
            </a:gs>
          </a:gsLst>
          <a:lin ang="5400000" scaled="1"/>
          <a:tileRect/>
        </a:gradFill>
        <a:ln w="5000" cap="rnd" cmpd="sng" algn="ctr">
          <a:solidFill>
            <a:schemeClr val="accent4">
              <a:hueOff val="-379575"/>
              <a:satOff val="40299"/>
              <a:lumOff val="-393"/>
              <a:alphaOff val="0"/>
            </a:schemeClr>
          </a:solidFill>
          <a:prstDash val="solid"/>
        </a:ln>
        <a:effectLst>
          <a:outerShdw blurRad="39000" dist="25400" dir="9000000" rotWithShape="0">
            <a:srgbClr val="1A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b="0" kern="1200" dirty="0" smtClean="0">
              <a:latin typeface="Calibri" pitchFamily="34" charset="0"/>
            </a:rPr>
            <a:t>Χρειάστηκε να αναπτυχθούν μηχανισμοί αξιοπιστίας σε διάφορα δικτυακά επίπεδα για να αντιμετωπίσουν τις νέες συνθήκες</a:t>
          </a:r>
          <a:endParaRPr lang="en-US" sz="2000" b="0" kern="1200" dirty="0">
            <a:latin typeface="Calibri" pitchFamily="34" charset="0"/>
          </a:endParaRPr>
        </a:p>
      </dsp:txBody>
      <dsp:txXfrm rot="5400000">
        <a:off x="3181302" y="1183204"/>
        <a:ext cx="1143077" cy="50436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ED47FD-CD8E-4EC8-A7E3-BF3AC4BC5C1A}">
      <dsp:nvSpPr>
        <dsp:cNvPr id="0" name=""/>
        <dsp:cNvSpPr/>
      </dsp:nvSpPr>
      <dsp:spPr>
        <a:xfrm>
          <a:off x="0" y="362179"/>
          <a:ext cx="9144000" cy="5715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9000000" rotWithShape="0">
            <a:srgbClr val="1A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648BBC-DC91-4F50-80A4-7E064850F484}">
      <dsp:nvSpPr>
        <dsp:cNvPr id="0" name=""/>
        <dsp:cNvSpPr/>
      </dsp:nvSpPr>
      <dsp:spPr>
        <a:xfrm>
          <a:off x="1161288" y="4306672"/>
          <a:ext cx="237744" cy="2377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00000"/>
                <a:satMod val="140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shade val="65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20000"/>
                <a:satMod val="115000"/>
              </a:schemeClr>
            </a:gs>
          </a:gsLst>
          <a:lin ang="8000000" scaled="1"/>
        </a:gradFill>
        <a:ln>
          <a:noFill/>
        </a:ln>
        <a:effectLst>
          <a:outerShdw blurRad="39000" dist="25400" dir="90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rightRoom" dir="tr">
            <a:rot lat="0" lon="0" rev="3540000"/>
          </a:lightRig>
        </a:scene3d>
        <a:sp3d prstMaterial="matte">
          <a:bevelT w="190500" h="44450" prst="cross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71E0E9-11D0-4B66-AA4A-5B4169E1409D}">
      <dsp:nvSpPr>
        <dsp:cNvPr id="0" name=""/>
        <dsp:cNvSpPr/>
      </dsp:nvSpPr>
      <dsp:spPr>
        <a:xfrm>
          <a:off x="1214411" y="4741915"/>
          <a:ext cx="2620536" cy="1651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76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</a:rPr>
            <a:t>Χαρακτηριστικά επίγειου και δορυφορικού περιβάλλοντος</a:t>
          </a:r>
          <a:endParaRPr lang="en-US" sz="2400" kern="1200" dirty="0">
            <a:solidFill>
              <a:schemeClr val="accent3">
                <a:lumMod val="75000"/>
              </a:schemeClr>
            </a:solidFill>
            <a:latin typeface="Calibri" pitchFamily="34" charset="0"/>
          </a:endParaRPr>
        </a:p>
      </dsp:txBody>
      <dsp:txXfrm>
        <a:off x="1214411" y="4741915"/>
        <a:ext cx="2620536" cy="1651635"/>
      </dsp:txXfrm>
    </dsp:sp>
    <dsp:sp modelId="{5349DBF5-5962-4881-9FFB-5530F437DA17}">
      <dsp:nvSpPr>
        <dsp:cNvPr id="0" name=""/>
        <dsp:cNvSpPr/>
      </dsp:nvSpPr>
      <dsp:spPr>
        <a:xfrm>
          <a:off x="3259836" y="2753335"/>
          <a:ext cx="429768" cy="429768"/>
        </a:xfrm>
        <a:prstGeom prst="ellipse">
          <a:avLst/>
        </a:prstGeom>
        <a:gradFill rotWithShape="0">
          <a:gsLst>
            <a:gs pos="0">
              <a:schemeClr val="accent3">
                <a:hueOff val="-4602614"/>
                <a:satOff val="-18918"/>
                <a:lumOff val="6078"/>
                <a:alphaOff val="0"/>
                <a:shade val="100000"/>
                <a:satMod val="140000"/>
              </a:schemeClr>
            </a:gs>
            <a:gs pos="40000">
              <a:schemeClr val="accent3">
                <a:hueOff val="-4602614"/>
                <a:satOff val="-18918"/>
                <a:lumOff val="6078"/>
                <a:alphaOff val="0"/>
                <a:shade val="65000"/>
                <a:satMod val="140000"/>
              </a:schemeClr>
            </a:gs>
            <a:gs pos="70000">
              <a:schemeClr val="accent3">
                <a:hueOff val="-4602614"/>
                <a:satOff val="-18918"/>
                <a:lumOff val="6078"/>
                <a:alphaOff val="0"/>
                <a:shade val="40000"/>
                <a:satMod val="115000"/>
              </a:schemeClr>
            </a:gs>
            <a:gs pos="100000">
              <a:schemeClr val="accent3">
                <a:hueOff val="-4602614"/>
                <a:satOff val="-18918"/>
                <a:lumOff val="6078"/>
                <a:alphaOff val="0"/>
                <a:shade val="20000"/>
                <a:satMod val="115000"/>
              </a:schemeClr>
            </a:gs>
          </a:gsLst>
          <a:lin ang="8000000" scaled="1"/>
        </a:gradFill>
        <a:ln>
          <a:noFill/>
        </a:ln>
        <a:effectLst>
          <a:outerShdw blurRad="39000" dist="25400" dir="90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rightRoom" dir="tr">
            <a:rot lat="0" lon="0" rev="3540000"/>
          </a:lightRig>
        </a:scene3d>
        <a:sp3d prstMaterial="matte">
          <a:bevelT w="190500" h="44450" prst="cross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4986922-B691-4462-BBDE-8F15C925C2F0}">
      <dsp:nvSpPr>
        <dsp:cNvPr id="0" name=""/>
        <dsp:cNvSpPr/>
      </dsp:nvSpPr>
      <dsp:spPr>
        <a:xfrm>
          <a:off x="3550531" y="3384586"/>
          <a:ext cx="2021606" cy="2259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725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</a:rPr>
            <a:t>Πρωτόκολλα μεταφοράς και σύνδεσης</a:t>
          </a:r>
          <a:endParaRPr lang="en-US" sz="2400" kern="1200" dirty="0">
            <a:solidFill>
              <a:schemeClr val="accent5">
                <a:lumMod val="75000"/>
              </a:schemeClr>
            </a:solidFill>
            <a:latin typeface="Calibri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</a:rPr>
            <a:t>TCP</a:t>
          </a:r>
          <a:endParaRPr lang="en-US" sz="2400" b="0" kern="1200" dirty="0">
            <a:solidFill>
              <a:schemeClr val="accent5">
                <a:lumMod val="75000"/>
              </a:schemeClr>
            </a:solidFill>
            <a:latin typeface="Calibri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</a:rPr>
            <a:t>Snoop</a:t>
          </a:r>
          <a:endParaRPr lang="en-US" sz="2400" b="0" kern="1200" dirty="0">
            <a:solidFill>
              <a:schemeClr val="accent5">
                <a:lumMod val="75000"/>
              </a:schemeClr>
            </a:solidFill>
            <a:latin typeface="Calibri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</a:rPr>
            <a:t>ARQ</a:t>
          </a:r>
          <a:endParaRPr lang="en-US" sz="2400" b="0" kern="1200" dirty="0">
            <a:solidFill>
              <a:schemeClr val="accent5">
                <a:lumMod val="75000"/>
              </a:schemeClr>
            </a:solidFill>
            <a:latin typeface="Calibri" pitchFamily="34" charset="0"/>
          </a:endParaRPr>
        </a:p>
      </dsp:txBody>
      <dsp:txXfrm>
        <a:off x="3550531" y="3384586"/>
        <a:ext cx="2021606" cy="2259001"/>
      </dsp:txXfrm>
    </dsp:sp>
    <dsp:sp modelId="{CF65F218-5C01-4C1C-8397-BCF6D73F3E3F}">
      <dsp:nvSpPr>
        <dsp:cNvPr id="0" name=""/>
        <dsp:cNvSpPr/>
      </dsp:nvSpPr>
      <dsp:spPr>
        <a:xfrm>
          <a:off x="5783580" y="1808074"/>
          <a:ext cx="594360" cy="594360"/>
        </a:xfrm>
        <a:prstGeom prst="ellipse">
          <a:avLst/>
        </a:prstGeom>
        <a:gradFill rotWithShape="0">
          <a:gsLst>
            <a:gs pos="0">
              <a:schemeClr val="accent3">
                <a:hueOff val="-9205228"/>
                <a:satOff val="-37836"/>
                <a:lumOff val="12156"/>
                <a:alphaOff val="0"/>
                <a:shade val="100000"/>
                <a:satMod val="140000"/>
              </a:schemeClr>
            </a:gs>
            <a:gs pos="40000">
              <a:schemeClr val="accent3">
                <a:hueOff val="-9205228"/>
                <a:satOff val="-37836"/>
                <a:lumOff val="12156"/>
                <a:alphaOff val="0"/>
                <a:shade val="65000"/>
                <a:satMod val="140000"/>
              </a:schemeClr>
            </a:gs>
            <a:gs pos="70000">
              <a:schemeClr val="accent3">
                <a:hueOff val="-9205228"/>
                <a:satOff val="-37836"/>
                <a:lumOff val="12156"/>
                <a:alphaOff val="0"/>
                <a:shade val="40000"/>
                <a:satMod val="115000"/>
              </a:schemeClr>
            </a:gs>
            <a:gs pos="100000">
              <a:schemeClr val="accent3">
                <a:hueOff val="-9205228"/>
                <a:satOff val="-37836"/>
                <a:lumOff val="12156"/>
                <a:alphaOff val="0"/>
                <a:shade val="20000"/>
                <a:satMod val="115000"/>
              </a:schemeClr>
            </a:gs>
          </a:gsLst>
          <a:lin ang="8000000" scaled="1"/>
        </a:gradFill>
        <a:ln>
          <a:noFill/>
        </a:ln>
        <a:effectLst>
          <a:outerShdw blurRad="39000" dist="25400" dir="90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rightRoom" dir="tr">
            <a:rot lat="0" lon="0" rev="3540000"/>
          </a:lightRig>
        </a:scene3d>
        <a:sp3d prstMaterial="matte">
          <a:bevelT w="190500" h="44450" prst="cross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EB51E1-A188-4778-8CDC-C9158454425D}">
      <dsp:nvSpPr>
        <dsp:cNvPr id="0" name=""/>
        <dsp:cNvSpPr/>
      </dsp:nvSpPr>
      <dsp:spPr>
        <a:xfrm>
          <a:off x="5673142" y="2853346"/>
          <a:ext cx="2194560" cy="2563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939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</a:rPr>
            <a:t>Πειραματικά αποτελέσματα</a:t>
          </a:r>
          <a:endParaRPr lang="en-US" sz="2400" kern="1200" dirty="0">
            <a:solidFill>
              <a:schemeClr val="accent4">
                <a:lumMod val="75000"/>
              </a:schemeClr>
            </a:solidFill>
            <a:latin typeface="Calibri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</a:rPr>
            <a:t>Σενάρια αναφοράς</a:t>
          </a:r>
          <a:endParaRPr lang="en-US" sz="2400" kern="1200" dirty="0">
            <a:solidFill>
              <a:schemeClr val="accent4">
                <a:lumMod val="75000"/>
              </a:schemeClr>
            </a:solidFill>
            <a:latin typeface="Calibri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</a:rPr>
            <a:t>Σενάρια καινοτομίας</a:t>
          </a:r>
          <a:endParaRPr lang="en-US" sz="2400" kern="1200" dirty="0">
            <a:solidFill>
              <a:schemeClr val="accent4">
                <a:lumMod val="75000"/>
              </a:schemeClr>
            </a:solidFill>
            <a:latin typeface="Calibri" pitchFamily="34" charset="0"/>
          </a:endParaRPr>
        </a:p>
      </dsp:txBody>
      <dsp:txXfrm>
        <a:off x="5673142" y="2853346"/>
        <a:ext cx="2194560" cy="256383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4BAF5A-54FB-4A17-8B15-1529ABE14C91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Ρυθμός σφαλμάτων </a:t>
          </a:r>
          <a:r>
            <a:rPr lang="en-US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Μικρότερος από 10</a:t>
          </a:r>
          <a:r>
            <a:rPr lang="el-GR" sz="2400" kern="1200" baseline="30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-9</a:t>
          </a:r>
          <a:endParaRPr lang="en-US" sz="2400" kern="1200" baseline="30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6200000">
        <a:off x="762000" y="-762000"/>
        <a:ext cx="1524000" cy="3048000"/>
      </dsp:txXfrm>
    </dsp:sp>
    <dsp:sp modelId="{7CEE50B7-A4E1-4983-AED3-5CDE0E17F187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Καθυστέρηση διάδοσης </a:t>
          </a:r>
          <a:r>
            <a:rPr lang="en-US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RTT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Millisecond</a:t>
          </a:r>
          <a:endParaRPr lang="en-US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048000" y="0"/>
        <a:ext cx="3048000" cy="1524000"/>
      </dsp:txXfrm>
    </dsp:sp>
    <dsp:sp modelId="{C2CCCD68-1C7D-4050-8872-BE2C7CCA6F8B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Συνδεσιμότητα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Συνεχόμενη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0" y="2539999"/>
        <a:ext cx="3048000" cy="1524000"/>
      </dsp:txXfrm>
    </dsp:sp>
    <dsp:sp modelId="{59A74411-F131-4885-B705-07DD1EF5512F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Πηγή απώλειας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Συμφόρηση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5400000">
        <a:off x="3810000" y="1777999"/>
        <a:ext cx="1524000" cy="3048000"/>
      </dsp:txXfrm>
    </dsp:sp>
    <dsp:sp modelId="{CE7FC782-03AD-47D0-889B-E53E7AF21B56}">
      <dsp:nvSpPr>
        <dsp:cNvPr id="0" name=""/>
        <dsp:cNvSpPr/>
      </dsp:nvSpPr>
      <dsp:spPr>
        <a:xfrm>
          <a:off x="1833548" y="1523999"/>
          <a:ext cx="2428902" cy="1016000"/>
        </a:xfrm>
        <a:prstGeom prst="roundRect">
          <a:avLst/>
        </a:prstGeom>
        <a:gradFill rotWithShape="0">
          <a:gsLst>
            <a:gs pos="0">
              <a:sysClr val="window" lastClr="FFFFFF">
                <a:lumMod val="65000"/>
              </a:sysClr>
            </a:gs>
            <a:gs pos="80000">
              <a:sysClr val="window" lastClr="FFFFFF">
                <a:lumMod val="65000"/>
              </a:sysClr>
            </a:gs>
            <a:gs pos="100000">
              <a:sysClr val="window" lastClr="FFFFFF">
                <a:lumMod val="8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Επίγειες επικοινωνίες</a:t>
          </a:r>
          <a:endParaRPr lang="en-US" sz="2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833548" y="1523999"/>
        <a:ext cx="2428902" cy="10160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4BAF5A-54FB-4A17-8B15-1529ABE14C91}">
      <dsp:nvSpPr>
        <dsp:cNvPr id="0" name=""/>
        <dsp:cNvSpPr/>
      </dsp:nvSpPr>
      <dsp:spPr>
        <a:xfrm rot="16200000">
          <a:off x="508000" y="-495300"/>
          <a:ext cx="2032000" cy="3048000"/>
        </a:xfrm>
        <a:prstGeom prst="round1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Ρυθμός σφαλμάτων </a:t>
          </a:r>
          <a:r>
            <a:rPr lang="en-US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BER</a:t>
          </a:r>
          <a:endParaRPr lang="el-GR" sz="2400" kern="12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Τυπικά 10</a:t>
          </a:r>
          <a:r>
            <a:rPr lang="el-GR" sz="2400" kern="1200" baseline="30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-4</a:t>
          </a:r>
          <a:endParaRPr lang="en-US" sz="2400" kern="1200" baseline="30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6200000">
        <a:off x="762000" y="-749300"/>
        <a:ext cx="1524000" cy="3048000"/>
      </dsp:txXfrm>
    </dsp:sp>
    <dsp:sp modelId="{7CEE50B7-A4E1-4983-AED3-5CDE0E17F187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Καθυστέρηση διάδοσης </a:t>
          </a:r>
          <a:r>
            <a:rPr lang="en-US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RTT</a:t>
          </a:r>
          <a:endParaRPr lang="el-GR" sz="2400" kern="12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Δευτερόλεπτα</a:t>
          </a:r>
          <a:endParaRPr lang="en-US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048000" y="0"/>
        <a:ext cx="3048000" cy="1524000"/>
      </dsp:txXfrm>
    </dsp:sp>
    <dsp:sp modelId="{C2CCCD68-1C7D-4050-8872-BE2C7CCA6F8B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Συνδεσιμότητα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Διακοπτόμενη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0" y="2539999"/>
        <a:ext cx="3048000" cy="1524000"/>
      </dsp:txXfrm>
    </dsp:sp>
    <dsp:sp modelId="{59A74411-F131-4885-B705-07DD1EF5512F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Πηγή απώλειας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Διακοπή σύνδεσης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Φθορά πακέτων</a:t>
          </a:r>
          <a:endParaRPr lang="en-US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5400000">
        <a:off x="3810000" y="1777999"/>
        <a:ext cx="1524000" cy="3048000"/>
      </dsp:txXfrm>
    </dsp:sp>
    <dsp:sp modelId="{CE7FC782-03AD-47D0-889B-E53E7AF21B56}">
      <dsp:nvSpPr>
        <dsp:cNvPr id="0" name=""/>
        <dsp:cNvSpPr/>
      </dsp:nvSpPr>
      <dsp:spPr>
        <a:xfrm>
          <a:off x="1762115" y="1523999"/>
          <a:ext cx="2571768" cy="1016000"/>
        </a:xfrm>
        <a:prstGeom prst="roundRect">
          <a:avLst/>
        </a:prstGeom>
        <a:gradFill rotWithShape="0">
          <a:gsLst>
            <a:gs pos="0">
              <a:sysClr val="window" lastClr="FFFFFF">
                <a:lumMod val="65000"/>
              </a:sysClr>
            </a:gs>
            <a:gs pos="80000">
              <a:sysClr val="window" lastClr="FFFFFF">
                <a:lumMod val="65000"/>
              </a:sysClr>
            </a:gs>
            <a:gs pos="100000">
              <a:sysClr val="window" lastClr="FFFFFF">
                <a:lumMod val="8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Δορυφορικές επικοινωνίες</a:t>
          </a:r>
          <a:endParaRPr lang="en-US" sz="2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762115" y="1523999"/>
        <a:ext cx="2571768" cy="10160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52F9A6-42ED-48B3-919A-4369B6B8B1A3}">
      <dsp:nvSpPr>
        <dsp:cNvPr id="0" name=""/>
        <dsp:cNvSpPr/>
      </dsp:nvSpPr>
      <dsp:spPr>
        <a:xfrm>
          <a:off x="0" y="4160"/>
          <a:ext cx="7358082" cy="694602"/>
        </a:xfrm>
        <a:prstGeom prst="round2DiagRect">
          <a:avLst/>
        </a:prstGeom>
        <a:gradFill rotWithShape="0">
          <a:gsLst>
            <a:gs pos="0">
              <a:schemeClr val="accent1">
                <a:alpha val="10000"/>
              </a:schemeClr>
            </a:gs>
            <a:gs pos="100000">
              <a:schemeClr val="accent1"/>
            </a:gs>
          </a:gsLst>
          <a:lin ang="0" scaled="1"/>
        </a:gradFill>
        <a:ln w="12700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Σενάρια αναφοράς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0" y="4160"/>
        <a:ext cx="7358082" cy="694602"/>
      </dsp:txXfrm>
    </dsp:sp>
    <dsp:sp modelId="{65AD768E-481A-4FD6-9F88-FA9E9136B885}">
      <dsp:nvSpPr>
        <dsp:cNvPr id="0" name=""/>
        <dsp:cNvSpPr/>
      </dsp:nvSpPr>
      <dsp:spPr>
        <a:xfrm>
          <a:off x="0" y="698763"/>
          <a:ext cx="7358082" cy="1861988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4720" tIns="182880" rIns="156464" bIns="18288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200" b="0" kern="1200" dirty="0" smtClean="0">
              <a:solidFill>
                <a:srgbClr val="808080"/>
              </a:solidFill>
              <a:latin typeface="Calibri" pitchFamily="34" charset="0"/>
            </a:rPr>
            <a:t>Επίγεια δίκτυα που εμφανίζουν σφάλματα</a:t>
          </a:r>
          <a:endParaRPr lang="en-US" sz="2200" b="0" kern="1200" dirty="0">
            <a:solidFill>
              <a:srgbClr val="808080"/>
            </a:solidFill>
            <a:latin typeface="Calibri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200" b="0" kern="1200" dirty="0" smtClean="0">
              <a:solidFill>
                <a:srgbClr val="808080"/>
              </a:solidFill>
              <a:latin typeface="Calibri" pitchFamily="34" charset="0"/>
            </a:rPr>
            <a:t>Δίκτυα που εμφανίζουν συμφόρηση</a:t>
          </a:r>
          <a:endParaRPr lang="en-US" sz="2200" b="0" kern="1200" baseline="0" dirty="0">
            <a:solidFill>
              <a:srgbClr val="808080"/>
            </a:solidFill>
            <a:latin typeface="Calibri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200" b="0" kern="1200" baseline="0" dirty="0">
            <a:solidFill>
              <a:schemeClr val="bg1">
                <a:lumMod val="50000"/>
              </a:schemeClr>
            </a:solidFill>
            <a:latin typeface="Calibri" pitchFamily="34" charset="0"/>
          </a:endParaRPr>
        </a:p>
      </dsp:txBody>
      <dsp:txXfrm>
        <a:off x="0" y="698763"/>
        <a:ext cx="7358082" cy="1861988"/>
      </dsp:txXfrm>
    </dsp:sp>
    <dsp:sp modelId="{396B8186-5A51-43CF-804C-BC101821A790}">
      <dsp:nvSpPr>
        <dsp:cNvPr id="0" name=""/>
        <dsp:cNvSpPr/>
      </dsp:nvSpPr>
      <dsp:spPr>
        <a:xfrm>
          <a:off x="0" y="2560751"/>
          <a:ext cx="7358082" cy="694602"/>
        </a:xfrm>
        <a:prstGeom prst="round2DiagRect">
          <a:avLst/>
        </a:prstGeom>
        <a:gradFill rotWithShape="0">
          <a:gsLst>
            <a:gs pos="0">
              <a:schemeClr val="accent6">
                <a:alpha val="10000"/>
              </a:schemeClr>
            </a:gs>
            <a:gs pos="100000">
              <a:schemeClr val="accent6"/>
            </a:gs>
          </a:gsLst>
          <a:lin ang="0" scaled="1"/>
        </a:gradFill>
        <a:ln w="12700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Σενάρια καινοτομίας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0" y="2560751"/>
        <a:ext cx="7358082" cy="694602"/>
      </dsp:txXfrm>
    </dsp:sp>
    <dsp:sp modelId="{48EDEDC3-1590-451D-A055-5F7567D62FD1}">
      <dsp:nvSpPr>
        <dsp:cNvPr id="0" name=""/>
        <dsp:cNvSpPr/>
      </dsp:nvSpPr>
      <dsp:spPr>
        <a:xfrm>
          <a:off x="0" y="3255354"/>
          <a:ext cx="7358082" cy="1526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4720" tIns="182880" rIns="156464" bIns="18288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200" b="0" kern="1200" dirty="0" smtClean="0">
              <a:solidFill>
                <a:srgbClr val="808080"/>
              </a:solidFill>
              <a:latin typeface="Calibri" pitchFamily="34" charset="0"/>
            </a:rPr>
            <a:t>Επέκταση σε δορυφορικά περιβάλλοντα</a:t>
          </a:r>
          <a:endParaRPr lang="en-US" sz="2200" b="0" kern="1200" dirty="0">
            <a:solidFill>
              <a:srgbClr val="808080"/>
            </a:solidFill>
            <a:latin typeface="Calibri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200" b="0" kern="1200" dirty="0" smtClean="0">
              <a:solidFill>
                <a:srgbClr val="808080"/>
              </a:solidFill>
              <a:latin typeface="Calibri" pitchFamily="34" charset="0"/>
            </a:rPr>
            <a:t>Αύξηση του πλήθους των ενδιάμεσων κόμβων</a:t>
          </a:r>
          <a:endParaRPr lang="en-US" sz="2200" b="0" kern="1200" dirty="0">
            <a:solidFill>
              <a:srgbClr val="808080"/>
            </a:solidFill>
            <a:latin typeface="Calibri" pitchFamily="34" charset="0"/>
          </a:endParaRPr>
        </a:p>
      </dsp:txBody>
      <dsp:txXfrm>
        <a:off x="0" y="3255354"/>
        <a:ext cx="7358082" cy="1526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C9CCFE0-BAE3-40A3-B491-874A4A15B677}" type="datetimeFigureOut">
              <a:rPr lang="el-GR"/>
              <a:pPr>
                <a:defRPr/>
              </a:pPr>
              <a:t>9/11/2009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A477E86-13C5-46AE-A664-7218C5BD97D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BDB0D15-DF8A-4C4C-849E-DCA06D5183AA}" type="datetimeFigureOut">
              <a:rPr lang="el-GR"/>
              <a:pPr>
                <a:defRPr/>
              </a:pPr>
              <a:t>9/11/2009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30E2F86-0568-4362-BD3C-EDA1D8ABD4E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E35592-E4FE-4A07-A2B3-3F8F59B6156F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l-GR"/>
          </a:p>
        </p:txBody>
      </p:sp>
      <p:sp>
        <p:nvSpPr>
          <p:cNvPr id="3789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Autofit/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989C9-018B-4B9A-86E7-94D5AC45255A}" type="datetime1">
              <a:rPr lang="el-GR"/>
              <a:pPr>
                <a:defRPr/>
              </a:pPr>
              <a:t>9/11/2009</a:t>
            </a:fld>
            <a:endParaRPr lang="el-GR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215FB-A6C0-409A-98AF-88BA99618D2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A1266-AFBF-4168-AB29-DC0880A583F5}" type="datetime1">
              <a:rPr lang="el-GR"/>
              <a:pPr>
                <a:defRPr/>
              </a:pPr>
              <a:t>9/11/2009</a:t>
            </a:fld>
            <a:endParaRPr lang="el-GR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97B6A-09B9-4472-83CE-4CDDC75B806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821D6-50BE-4B4C-8FB1-A2E592AAFFE1}" type="datetime1">
              <a:rPr lang="el-GR"/>
              <a:pPr>
                <a:defRPr/>
              </a:pPr>
              <a:t>9/11/2009</a:t>
            </a:fld>
            <a:endParaRPr lang="el-GR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A65EE-D12F-42CC-A661-70A12985EDB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8E8B-AA1D-464F-93BB-683DCEB2FEE7}" type="datetime1">
              <a:rPr lang="el-GR"/>
              <a:pPr>
                <a:defRPr/>
              </a:pPr>
              <a:t>9/11/2009</a:t>
            </a:fld>
            <a:endParaRPr lang="el-GR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A12BD-BEDB-432C-9F15-C33E260DE10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/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E8BF0-6229-4CCF-BFC6-42A6D623748F}" type="datetime1">
              <a:rPr lang="el-GR"/>
              <a:pPr>
                <a:defRPr/>
              </a:pPr>
              <a:t>9/11/2009</a:t>
            </a:fld>
            <a:endParaRPr lang="el-GR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5BCBE-439A-4D8B-BBF7-59A580C2961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84405-1B7B-42E5-B619-F1BB5D77180A}" type="datetime1">
              <a:rPr lang="el-GR"/>
              <a:pPr>
                <a:defRPr/>
              </a:pPr>
              <a:t>9/11/2009</a:t>
            </a:fld>
            <a:endParaRPr lang="el-GR"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DED7B-ABA9-4DB9-B06A-497DF71304F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0F7A8-E58C-4C9A-A960-51FCE309621B}" type="datetime1">
              <a:rPr lang="el-GR"/>
              <a:pPr>
                <a:defRPr/>
              </a:pPr>
              <a:t>9/11/2009</a:t>
            </a:fld>
            <a:endParaRPr lang="el-GR"/>
          </a:p>
        </p:txBody>
      </p:sp>
      <p:sp>
        <p:nvSpPr>
          <p:cNvPr id="8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D3555-BBCE-4B91-93F2-BAA926D6B89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44D8C-034C-4494-9EDB-D4232BF37B71}" type="datetime1">
              <a:rPr lang="el-GR"/>
              <a:pPr>
                <a:defRPr/>
              </a:pPr>
              <a:t>9/11/2009</a:t>
            </a:fld>
            <a:endParaRPr lang="el-GR"/>
          </a:p>
        </p:txBody>
      </p:sp>
      <p:sp>
        <p:nvSpPr>
          <p:cNvPr id="4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874C6-741B-406A-AD92-0B29B08A6F9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185BC-B930-4868-94BF-2BC49CEA635D}" type="datetime1">
              <a:rPr lang="el-GR"/>
              <a:pPr>
                <a:defRPr/>
              </a:pPr>
              <a:t>9/11/2009</a:t>
            </a:fld>
            <a:endParaRPr lang="el-GR"/>
          </a:p>
        </p:txBody>
      </p:sp>
      <p:sp>
        <p:nvSpPr>
          <p:cNvPr id="3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48696-D6E9-4DA2-9DEE-97A9D536481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7031A-02FD-4535-88DB-D1561AE70F5E}" type="datetime1">
              <a:rPr lang="el-GR"/>
              <a:pPr>
                <a:defRPr/>
              </a:pPr>
              <a:t>9/11/2009</a:t>
            </a:fld>
            <a:endParaRPr lang="el-GR"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72F1A-DA42-471F-8390-03C6568666C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7075" y="1062038"/>
            <a:ext cx="4600575" cy="3978275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anchor="ctr">
            <a:normAutofit/>
          </a:bodyPr>
          <a:lstStyle/>
          <a:p>
            <a:pPr indent="-27432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en-US" sz="200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16D28-83E9-4DB2-A57C-8C1EBB24D691}" type="datetime1">
              <a:rPr lang="el-GR"/>
              <a:pPr>
                <a:defRPr/>
              </a:pPr>
              <a:t>9/11/2009</a:t>
            </a:fld>
            <a:endParaRPr lang="el-GR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60BE2-AD7C-49E7-B617-624D5CB63D0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85D11BF1-17C3-47FF-84FA-B170BE463CAC}" type="datetime1">
              <a:rPr lang="el-GR"/>
              <a:pPr>
                <a:defRPr/>
              </a:pPr>
              <a:t>9/11/2009</a:t>
            </a:fld>
            <a:endParaRPr lang="el-GR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en-US" sz="120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B283C45E-865A-499C-B482-9E0A3DE2546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3" r:id="rId9"/>
    <p:sldLayoutId id="2147483681" r:id="rId10"/>
    <p:sldLayoutId id="2147483682" r:id="rId11"/>
  </p:sldLayoutIdLst>
  <p:hf hdr="0" ftr="0" dt="0"/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rtl="0" fontAlgn="base">
        <a:spcBef>
          <a:spcPct val="0"/>
        </a:spcBef>
        <a:spcAft>
          <a:spcPct val="0"/>
        </a:spcAft>
        <a:defRPr lang="en-US" sz="4800" b="1" kern="1200" dirty="0">
          <a:solidFill>
            <a:srgbClr val="7F4A25"/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  <a:lvl2pPr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9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213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2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8388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4pPr>
      <a:lvl5pPr marL="131603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0063" y="714375"/>
          <a:ext cx="8072437" cy="5221288"/>
        </p:xfrm>
        <a:graphic>
          <a:graphicData uri="http://schemas.openxmlformats.org/drawingml/2006/table">
            <a:tbl>
              <a:tblPr/>
              <a:tblGrid>
                <a:gridCol w="8072437"/>
              </a:tblGrid>
              <a:tr h="185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B3E2B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B3E2B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ΑΠΟΤΙΜΗΣΗ ΑΠΟΔΟΣΗΣ ΔΙΚΤΥΩΝ ΠΟΥ ΧΡΗΣΙΜΟΠΟΙΟΥΝ ΑΞΙΟΠΙΣΤΑ ΠΡΩΤΟΚΟΛΛΑ ΜΕΤΑΦΟΡΑΣ ΚΑΙ               ΑΞΙΟΠΙΣΤΑ ΠΡΩΤΟΚΟΛΛΑ ΣΥΝΔΕΣΗΣ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5B3E2B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8827" marR="5882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5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B3E2B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Ιωάννης Κόμνιος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5B3E2B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8827" marR="58827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5B3E2B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8827" marR="5882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5B3E2B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8827" marR="5882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B3E2B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Μεταπτυχιακή Διατριβή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5B3E2B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B3E2B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Τμήμα Ηλεκτρολόγων Μηχανικών και Μηχανικών Υπολογιστών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5B3E2B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B3E2B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Δημοκρίτειο Πανεπιστήμιο Θράκης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5B3E2B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8827" marR="5882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8A6D6-79EE-41D3-BFE5-77A3927331F3}" type="slidenum">
              <a:rPr lang="el-GR"/>
              <a:pPr>
                <a:defRPr/>
              </a:pPr>
              <a:t>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solidFill>
                  <a:schemeClr val="tx2">
                    <a:shade val="85000"/>
                    <a:satMod val="150000"/>
                  </a:schemeClr>
                </a:solidFill>
                <a:latin typeface="Calibri" pitchFamily="34" charset="0"/>
              </a:rPr>
              <a:t>Μηχανισμοί από άκρο σε άκρο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3" y="5143500"/>
            <a:ext cx="8229600" cy="1214438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Font typeface="Wingdings 2" pitchFamily="18" charset="2"/>
              <a:buNone/>
            </a:pPr>
            <a:r>
              <a:rPr lang="el-GR" sz="2400" smtClean="0">
                <a:solidFill>
                  <a:srgbClr val="522F10"/>
                </a:solidFill>
                <a:latin typeface="Calibri" pitchFamily="34" charset="0"/>
              </a:rPr>
              <a:t>Παράδειγμα:</a:t>
            </a:r>
          </a:p>
          <a:p>
            <a:pPr algn="ctr">
              <a:spcBef>
                <a:spcPct val="0"/>
              </a:spcBef>
              <a:buFont typeface="Wingdings" pitchFamily="2" charset="2"/>
              <a:buChar char="q"/>
            </a:pPr>
            <a:r>
              <a:rPr lang="en-US" sz="2400" smtClean="0">
                <a:solidFill>
                  <a:srgbClr val="522F10"/>
                </a:solidFill>
                <a:latin typeface="Calibri" pitchFamily="34" charset="0"/>
              </a:rPr>
              <a:t>SACK</a:t>
            </a:r>
            <a:endParaRPr lang="el-GR" sz="2400" smtClean="0">
              <a:solidFill>
                <a:srgbClr val="522F10"/>
              </a:solidFill>
              <a:latin typeface="Calibri" pitchFamily="34" charset="0"/>
            </a:endParaRPr>
          </a:p>
          <a:p>
            <a:pPr algn="ctr">
              <a:spcBef>
                <a:spcPct val="0"/>
              </a:spcBef>
              <a:buFont typeface="Wingdings" pitchFamily="2" charset="2"/>
              <a:buChar char="q"/>
            </a:pPr>
            <a:r>
              <a:rPr lang="en-US" sz="2400" smtClean="0">
                <a:solidFill>
                  <a:srgbClr val="522F10"/>
                </a:solidFill>
                <a:latin typeface="Calibri" pitchFamily="34" charset="0"/>
              </a:rPr>
              <a:t>ELN</a:t>
            </a:r>
            <a:endParaRPr lang="el-GR" sz="2400" smtClean="0">
              <a:solidFill>
                <a:srgbClr val="522F10"/>
              </a:solidFill>
              <a:latin typeface="Calibri" pitchFamily="34" charset="0"/>
            </a:endParaRPr>
          </a:p>
        </p:txBody>
      </p:sp>
      <p:pic>
        <p:nvPicPr>
          <p:cNvPr id="12292" name="Picture 2" descr="C:\Documents and Settings\ikomnios\Τα έγγραφά μου\Mathimata\Diatrivi\3 mechanisms\1wired-wireless e2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643063"/>
            <a:ext cx="82804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188F3-111A-455C-BBAF-ED44074524BB}" type="slidenum">
              <a:rPr lang="el-GR"/>
              <a:pPr>
                <a:defRPr/>
              </a:pPr>
              <a:t>10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1143000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solidFill>
                  <a:schemeClr val="tx2">
                    <a:shade val="85000"/>
                    <a:satMod val="150000"/>
                  </a:schemeClr>
                </a:solidFill>
                <a:latin typeface="Calibri" pitchFamily="34" charset="0"/>
              </a:rPr>
              <a:t>Μηχανισμοί διαχωρισμού σύνδεσης</a:t>
            </a:r>
          </a:p>
        </p:txBody>
      </p:sp>
      <p:pic>
        <p:nvPicPr>
          <p:cNvPr id="13315" name="Picture 2" descr="C:\Documents and Settings\ikomnios\Τα έγγραφά μου\Mathimata\Diatrivi\3 mechanisms\1wired-wireless spli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500188"/>
            <a:ext cx="831532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2AE3C-87C0-4CEC-A6A1-817960D1A19E}" type="slidenum">
              <a:rPr lang="el-GR"/>
              <a:pPr>
                <a:defRPr/>
              </a:pPr>
              <a:t>11</a:t>
            </a:fld>
            <a:endParaRPr lang="el-GR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00063" y="5143500"/>
            <a:ext cx="8229600" cy="1214438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Font typeface="Wingdings 2" pitchFamily="18" charset="2"/>
              <a:buNone/>
            </a:pPr>
            <a:r>
              <a:rPr lang="el-GR" sz="2400" smtClean="0">
                <a:solidFill>
                  <a:srgbClr val="522F10"/>
                </a:solidFill>
                <a:latin typeface="Calibri" pitchFamily="34" charset="0"/>
              </a:rPr>
              <a:t>Παράδειγμα:</a:t>
            </a:r>
          </a:p>
          <a:p>
            <a:pPr algn="ctr">
              <a:spcBef>
                <a:spcPct val="0"/>
              </a:spcBef>
              <a:buFont typeface="Wingdings" pitchFamily="2" charset="2"/>
              <a:buChar char="q"/>
            </a:pPr>
            <a:r>
              <a:rPr lang="en-US" sz="2400" smtClean="0">
                <a:solidFill>
                  <a:srgbClr val="522F10"/>
                </a:solidFill>
                <a:latin typeface="Calibri" pitchFamily="34" charset="0"/>
              </a:rPr>
              <a:t>I-TCP</a:t>
            </a:r>
            <a:endParaRPr lang="el-GR" sz="2400" smtClean="0">
              <a:solidFill>
                <a:srgbClr val="522F10"/>
              </a:solidFill>
              <a:latin typeface="Calibri" pitchFamily="34" charset="0"/>
            </a:endParaRPr>
          </a:p>
          <a:p>
            <a:pPr algn="ctr">
              <a:spcBef>
                <a:spcPct val="0"/>
              </a:spcBef>
              <a:buFont typeface="Wingdings" pitchFamily="2" charset="2"/>
              <a:buChar char="q"/>
            </a:pPr>
            <a:r>
              <a:rPr lang="en-US" sz="2400" smtClean="0">
                <a:solidFill>
                  <a:srgbClr val="522F10"/>
                </a:solidFill>
                <a:latin typeface="Calibri" pitchFamily="34" charset="0"/>
              </a:rPr>
              <a:t>M-TCP</a:t>
            </a:r>
            <a:endParaRPr lang="el-GR" sz="2400" smtClean="0">
              <a:solidFill>
                <a:srgbClr val="522F1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solidFill>
                  <a:schemeClr val="tx2">
                    <a:shade val="85000"/>
                    <a:satMod val="150000"/>
                  </a:schemeClr>
                </a:solidFill>
                <a:latin typeface="Calibri" pitchFamily="34" charset="0"/>
              </a:rPr>
              <a:t>Μηχανισμοί στο επίπεδο σύνδεσης</a:t>
            </a:r>
          </a:p>
        </p:txBody>
      </p:sp>
      <p:pic>
        <p:nvPicPr>
          <p:cNvPr id="14339" name="Picture 2" descr="C:\Documents and Settings\ikomnios\Τα έγγραφά μου\Mathimata\Diatrivi\3 mechanisms\1wired-wireless lin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500188"/>
            <a:ext cx="81343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D000C-C0E3-4FFA-B518-9FD089C0541B}" type="slidenum">
              <a:rPr lang="el-GR"/>
              <a:pPr>
                <a:defRPr/>
              </a:pPr>
              <a:t>12</a:t>
            </a:fld>
            <a:endParaRPr lang="el-GR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0063" y="5143500"/>
            <a:ext cx="8229600" cy="1214438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Font typeface="Wingdings 2" pitchFamily="18" charset="2"/>
              <a:buNone/>
            </a:pPr>
            <a:r>
              <a:rPr lang="el-GR" sz="2400" smtClean="0">
                <a:solidFill>
                  <a:srgbClr val="522F10"/>
                </a:solidFill>
                <a:latin typeface="Calibri" pitchFamily="34" charset="0"/>
              </a:rPr>
              <a:t>Παράδειγμα:</a:t>
            </a:r>
          </a:p>
          <a:p>
            <a:pPr algn="ctr">
              <a:spcBef>
                <a:spcPct val="0"/>
              </a:spcBef>
              <a:buFont typeface="Wingdings" pitchFamily="2" charset="2"/>
              <a:buChar char="q"/>
            </a:pPr>
            <a:r>
              <a:rPr lang="en-US" sz="2400" smtClean="0">
                <a:solidFill>
                  <a:srgbClr val="522F10"/>
                </a:solidFill>
                <a:latin typeface="Calibri" pitchFamily="34" charset="0"/>
              </a:rPr>
              <a:t>Snoop</a:t>
            </a:r>
            <a:endParaRPr lang="el-GR" sz="2400" smtClean="0">
              <a:solidFill>
                <a:srgbClr val="522F10"/>
              </a:solidFill>
              <a:latin typeface="Calibri" pitchFamily="34" charset="0"/>
            </a:endParaRPr>
          </a:p>
          <a:p>
            <a:pPr algn="ctr">
              <a:spcBef>
                <a:spcPct val="0"/>
              </a:spcBef>
              <a:buFont typeface="Wingdings" pitchFamily="2" charset="2"/>
              <a:buChar char="q"/>
            </a:pPr>
            <a:r>
              <a:rPr lang="en-US" sz="2400" smtClean="0">
                <a:solidFill>
                  <a:srgbClr val="522F10"/>
                </a:solidFill>
                <a:latin typeface="Calibri" pitchFamily="34" charset="0"/>
              </a:rPr>
              <a:t>ARQ</a:t>
            </a:r>
            <a:endParaRPr lang="el-GR" sz="2400" smtClean="0">
              <a:solidFill>
                <a:srgbClr val="522F1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solidFill>
                  <a:schemeClr val="tx2">
                    <a:shade val="85000"/>
                    <a:satMod val="150000"/>
                  </a:schemeClr>
                </a:solidFill>
                <a:latin typeface="Calibri" pitchFamily="34" charset="0"/>
              </a:rPr>
              <a:t>Πρωτόκολλο </a:t>
            </a:r>
            <a:r>
              <a:rPr>
                <a:solidFill>
                  <a:schemeClr val="tx2">
                    <a:shade val="85000"/>
                    <a:satMod val="150000"/>
                  </a:schemeClr>
                </a:solidFill>
                <a:latin typeface="Calibri" pitchFamily="34" charset="0"/>
              </a:rPr>
              <a:t>Snoop</a:t>
            </a:r>
            <a:endParaRPr lang="el-GR">
              <a:solidFill>
                <a:schemeClr val="tx2">
                  <a:shade val="85000"/>
                  <a:satMod val="15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8" y="1571625"/>
            <a:ext cx="7715250" cy="4525963"/>
          </a:xfrm>
        </p:spPr>
        <p:txBody>
          <a:bodyPr>
            <a:noAutofit/>
          </a:bodyPr>
          <a:lstStyle/>
          <a:p>
            <a:pPr algn="just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l-GR" sz="26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 Το πρωτόκολλο </a:t>
            </a:r>
            <a:r>
              <a:rPr lang="en-US" sz="26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Snoop </a:t>
            </a:r>
            <a:r>
              <a:rPr lang="el-GR" sz="26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αποτελεί μια αξιόπιστη λύση στις αδυναμίες του TCP σε ασύρματο και δορυφορικό περιβάλλον </a:t>
            </a:r>
            <a:endParaRPr lang="en-US" sz="2600" dirty="0" smtClean="0">
              <a:solidFill>
                <a:srgbClr val="522F10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lnSpc>
                <a:spcPts val="3000"/>
              </a:lnSpc>
              <a:spcBef>
                <a:spcPct val="0"/>
              </a:spcBef>
              <a:spcAft>
                <a:spcPts val="600"/>
              </a:spcAft>
            </a:pPr>
            <a:endParaRPr lang="en-US" sz="2600" dirty="0" smtClean="0">
              <a:solidFill>
                <a:srgbClr val="522F10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l-GR" sz="26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 Αυτό το πετυχαίνει διατηρώντας ταυτόχρονα την </a:t>
            </a:r>
            <a:r>
              <a:rPr lang="el-GR" sz="2600" b="1" dirty="0" smtClean="0">
                <a:solidFill>
                  <a:srgbClr val="522F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από</a:t>
            </a:r>
            <a:r>
              <a:rPr lang="en-US" sz="2600" b="1" dirty="0" smtClean="0">
                <a:solidFill>
                  <a:srgbClr val="522F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  <a:r>
              <a:rPr lang="el-GR" sz="2600" b="1" dirty="0" smtClean="0">
                <a:solidFill>
                  <a:srgbClr val="522F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άκρο</a:t>
            </a:r>
            <a:r>
              <a:rPr lang="en-US" sz="2600" b="1" dirty="0" smtClean="0">
                <a:solidFill>
                  <a:srgbClr val="522F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  <a:r>
              <a:rPr lang="el-GR" sz="2600" b="1" dirty="0" smtClean="0">
                <a:solidFill>
                  <a:srgbClr val="522F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σε</a:t>
            </a:r>
            <a:r>
              <a:rPr lang="en-US" sz="2600" b="1" dirty="0" smtClean="0">
                <a:solidFill>
                  <a:srgbClr val="522F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  <a:r>
              <a:rPr lang="el-GR" sz="2600" b="1" dirty="0" smtClean="0">
                <a:solidFill>
                  <a:srgbClr val="522F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άκρο </a:t>
            </a:r>
            <a:r>
              <a:rPr lang="el-GR" sz="26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(</a:t>
            </a:r>
            <a:r>
              <a:rPr lang="en-US" sz="26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end-to-end) </a:t>
            </a:r>
            <a:r>
              <a:rPr lang="el-GR" sz="2600" b="1" dirty="0" smtClean="0">
                <a:solidFill>
                  <a:srgbClr val="522F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σημασιολογία</a:t>
            </a:r>
            <a:r>
              <a:rPr lang="el-GR" sz="2600" dirty="0" smtClean="0">
                <a:solidFill>
                  <a:srgbClr val="522F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  <a:r>
              <a:rPr lang="el-GR" sz="26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του TCP</a:t>
            </a:r>
            <a:endParaRPr lang="en-US" sz="2600" dirty="0" smtClean="0">
              <a:solidFill>
                <a:srgbClr val="522F10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lnSpc>
                <a:spcPts val="3000"/>
              </a:lnSpc>
              <a:spcBef>
                <a:spcPct val="0"/>
              </a:spcBef>
              <a:spcAft>
                <a:spcPts val="600"/>
              </a:spcAft>
            </a:pPr>
            <a:endParaRPr lang="en-US" sz="2600" dirty="0" smtClean="0">
              <a:solidFill>
                <a:srgbClr val="522F10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l-GR" sz="26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 Εκτελεί </a:t>
            </a:r>
            <a:r>
              <a:rPr lang="el-GR" sz="2600" b="1" dirty="0" smtClean="0">
                <a:solidFill>
                  <a:srgbClr val="522F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τοπικές επαναμεταδόσεις </a:t>
            </a:r>
            <a:r>
              <a:rPr lang="el-GR" sz="26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μέσω ενός σταθμού βάσης, χρησιμοποιώντας καταχωρητές επιπέδου σύνδεσης, από όπου περνούν όλα τα πακέτα που μεταδίδονται από ένα ενσύρματο προς ένα ασύρματο κανάλι</a:t>
            </a:r>
            <a:endParaRPr lang="el-GR" sz="2600" dirty="0" smtClean="0">
              <a:solidFill>
                <a:srgbClr val="522F1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89740-D5D4-47E5-8AB2-EEB21DFD1F49}" type="slidenum">
              <a:rPr lang="el-GR"/>
              <a:pPr>
                <a:defRPr/>
              </a:pPr>
              <a:t>13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solidFill>
                  <a:schemeClr val="tx2">
                    <a:shade val="85000"/>
                    <a:satMod val="150000"/>
                  </a:schemeClr>
                </a:solidFill>
                <a:latin typeface="Calibri" pitchFamily="34" charset="0"/>
              </a:rPr>
              <a:t>Παράδειγμα εφαρμογής του πρωτοκόλλου </a:t>
            </a:r>
            <a:r>
              <a:rPr>
                <a:solidFill>
                  <a:schemeClr val="tx2">
                    <a:shade val="85000"/>
                    <a:satMod val="150000"/>
                  </a:schemeClr>
                </a:solidFill>
                <a:latin typeface="Calibri" pitchFamily="34" charset="0"/>
              </a:rPr>
              <a:t>Snoop</a:t>
            </a:r>
            <a:endParaRPr lang="el-GR">
              <a:solidFill>
                <a:schemeClr val="tx2">
                  <a:shade val="85000"/>
                  <a:satMod val="150000"/>
                </a:schemeClr>
              </a:solidFill>
              <a:latin typeface="Calibri" pitchFamily="34" charset="0"/>
            </a:endParaRPr>
          </a:p>
        </p:txBody>
      </p:sp>
      <p:pic>
        <p:nvPicPr>
          <p:cNvPr id="1029" name="Picture 5" descr="C:\Documents and Settings\ikomnios\Τα έγγραφά μου\Mathimata\Diatrivi\snoop\0snoo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714625"/>
            <a:ext cx="83915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1snoop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3" y="2471738"/>
            <a:ext cx="82581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2snoop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3" y="2471738"/>
            <a:ext cx="82581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3snoop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825" y="2471738"/>
            <a:ext cx="81343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4snoop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8150" y="2338388"/>
            <a:ext cx="82677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5snoop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4788" y="2338388"/>
            <a:ext cx="87344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6snoop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227263"/>
            <a:ext cx="9144000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7snoop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265363"/>
            <a:ext cx="9144000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8snoop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389188"/>
            <a:ext cx="91440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9snoop.gif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2428875"/>
            <a:ext cx="9144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10snoop.gi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2428875"/>
            <a:ext cx="9144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F674D7-4516-4CC2-8326-52D4C90887C0}" type="slidenum">
              <a:rPr lang="el-GR"/>
              <a:pPr>
                <a:defRPr/>
              </a:pPr>
              <a:t>14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5896" y="5913674"/>
            <a:ext cx="4221028" cy="838200"/>
          </a:xfrm>
          <a:prstGeom prst="rect">
            <a:avLst/>
          </a:prstGeom>
          <a:noFill/>
          <a:effectLst/>
        </p:spPr>
        <p:txBody>
          <a:bodyPr wrap="none" rtlCol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buClr>
                <a:srgbClr val="FFC000"/>
              </a:buClr>
            </a:pPr>
            <a:r>
              <a:rPr lang="en-US" sz="4800" b="1" dirty="0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Selective Repeat</a:t>
            </a:r>
            <a:endParaRPr lang="en-US" sz="4800" b="1" dirty="0">
              <a:ln w="11430"/>
              <a:solidFill>
                <a:schemeClr val="accent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2732" y="5205638"/>
            <a:ext cx="4221028" cy="762000"/>
          </a:xfrm>
          <a:prstGeom prst="rect">
            <a:avLst/>
          </a:prstGeom>
          <a:noFill/>
          <a:effectLst/>
        </p:spPr>
        <p:txBody>
          <a:bodyPr wrap="none" rtlCol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buClr>
                <a:srgbClr val="FFC000"/>
              </a:buClr>
            </a:pPr>
            <a:r>
              <a:rPr lang="en-US" sz="4800" b="1" dirty="0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Go-back-N</a:t>
            </a:r>
            <a:endParaRPr lang="en-US" sz="4800" b="1" dirty="0">
              <a:ln w="11430"/>
              <a:solidFill>
                <a:schemeClr val="accent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07984" y="4525970"/>
            <a:ext cx="4221028" cy="654268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 anchorCtr="1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buClr>
                <a:srgbClr val="FFC000"/>
              </a:buClr>
            </a:pPr>
            <a:r>
              <a:rPr lang="el-GR" sz="4800" b="1" dirty="0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Stop-n-wait</a:t>
            </a:r>
            <a:endParaRPr lang="en-US" sz="4800" b="1" dirty="0">
              <a:ln w="11430"/>
              <a:solidFill>
                <a:schemeClr val="accent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0416" y="5888274"/>
            <a:ext cx="2811988" cy="838200"/>
          </a:xfrm>
          <a:prstGeom prst="rect">
            <a:avLst/>
          </a:prstGeom>
          <a:noFill/>
          <a:effectLst/>
        </p:spPr>
        <p:txBody>
          <a:bodyPr wrap="none" rtlCol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buClr>
                <a:srgbClr val="FFC000"/>
              </a:buClr>
            </a:pPr>
            <a:r>
              <a:rPr lang="en-US" sz="2800" b="1" dirty="0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Selective Repeat</a:t>
            </a:r>
            <a:endParaRPr lang="en-US" sz="2800" b="1" dirty="0">
              <a:ln w="11430"/>
              <a:solidFill>
                <a:schemeClr val="accent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350" y="5180238"/>
            <a:ext cx="2811988" cy="762000"/>
          </a:xfrm>
          <a:prstGeom prst="rect">
            <a:avLst/>
          </a:prstGeom>
          <a:noFill/>
          <a:effectLst/>
        </p:spPr>
        <p:txBody>
          <a:bodyPr wrap="none" rtlCol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buClr>
                <a:srgbClr val="FFC000"/>
              </a:buClr>
            </a:pPr>
            <a:r>
              <a:rPr lang="en-US" sz="2800" b="1" dirty="0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Go-back-N</a:t>
            </a:r>
            <a:endParaRPr lang="en-US" sz="2800" b="1" dirty="0">
              <a:ln w="11430"/>
              <a:solidFill>
                <a:schemeClr val="accent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928" y="4500570"/>
            <a:ext cx="2811988" cy="654268"/>
          </a:xfrm>
          <a:prstGeom prst="rect">
            <a:avLst/>
          </a:prstGeom>
          <a:noFill/>
          <a:effectLst/>
        </p:spPr>
        <p:txBody>
          <a:bodyPr wrap="none" rtlCol="0" anchor="ctr" anchorCtr="1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buClr>
                <a:srgbClr val="FFC000"/>
              </a:buClr>
            </a:pPr>
            <a:r>
              <a:rPr lang="en-US" sz="2800" b="1" dirty="0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Stop-n-wait</a:t>
            </a:r>
            <a:endParaRPr lang="en-US" sz="2800" b="1" dirty="0">
              <a:ln w="11430"/>
              <a:solidFill>
                <a:schemeClr val="accent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schemeClr val="tx2">
                    <a:shade val="85000"/>
                    <a:satMod val="150000"/>
                  </a:schemeClr>
                </a:solidFill>
                <a:latin typeface="Calibri" pitchFamily="34" charset="0"/>
              </a:rPr>
              <a:t>Automatic Repeat reQuest</a:t>
            </a:r>
            <a:endParaRPr lang="el-GR" dirty="0">
              <a:solidFill>
                <a:schemeClr val="tx2">
                  <a:shade val="85000"/>
                  <a:satMod val="15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501122" cy="2928958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 Ο μηχανισμός </a:t>
            </a:r>
            <a:r>
              <a:rPr lang="en-US" sz="24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ARQ</a:t>
            </a:r>
            <a:r>
              <a:rPr lang="el-GR" sz="24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 λειτουργεί σε μπλοκ δεδομένων (πλαίσια), τα οποία προσπαθεί να παραδώσει από το επίπεδο σύνδεσης</a:t>
            </a:r>
          </a:p>
          <a:p>
            <a:pPr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Font typeface="Wingdings 2" pitchFamily="18" charset="2"/>
              <a:buNone/>
            </a:pPr>
            <a:r>
              <a:rPr lang="el-GR" sz="24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  <a:p>
            <a:pPr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 Αν ένα πακέτο δεν παραληφθεί ή ανιχνευθούν σφάλματα, τότε ο παραλήπτης το απορρίπτει και ζητά την </a:t>
            </a:r>
            <a:r>
              <a:rPr lang="el-GR" sz="2400" b="1" dirty="0" smtClean="0">
                <a:solidFill>
                  <a:srgbClr val="522F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επαναμετάδοση</a:t>
            </a:r>
            <a:r>
              <a:rPr lang="el-GR" sz="24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 του</a:t>
            </a:r>
          </a:p>
          <a:p>
            <a:pPr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Font typeface="Wingdings 2" pitchFamily="18" charset="2"/>
              <a:buNone/>
            </a:pPr>
            <a:r>
              <a:rPr lang="el-GR" sz="24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522F10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Τα τρία βασικά πρωτόκολλα </a:t>
            </a:r>
            <a:r>
              <a:rPr lang="en-US" sz="24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ARQ </a:t>
            </a:r>
            <a:r>
              <a:rPr lang="el-GR" sz="24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είναι τα εξής:</a:t>
            </a:r>
          </a:p>
        </p:txBody>
      </p:sp>
      <p:sp>
        <p:nvSpPr>
          <p:cNvPr id="1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E7F674D7-4516-4CC2-8326-52D4C90887C0}" type="slidenum">
              <a:rPr lang="el-GR"/>
              <a:pPr>
                <a:defRPr/>
              </a:pPr>
              <a:t>15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10"/>
                            </p:stCondLst>
                            <p:childTnLst>
                              <p:par>
                                <p:cTn id="4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0"/>
                            </p:stCondLst>
                            <p:childTnLst>
                              <p:par>
                                <p:cTn id="4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13" grpId="2"/>
      <p:bldP spid="13" grpId="3"/>
      <p:bldP spid="13" grpId="4"/>
      <p:bldP spid="13" grpId="5"/>
      <p:bldP spid="13" grpId="6"/>
      <p:bldP spid="9" grpId="1"/>
      <p:bldP spid="9" grpId="2"/>
      <p:bldP spid="9" grpId="3"/>
      <p:bldP spid="9" grpId="4"/>
      <p:bldP spid="9" grpId="5"/>
      <p:bldP spid="9" grpId="6"/>
      <p:bldP spid="11" grpId="0"/>
      <p:bldP spid="11" grpId="1"/>
      <p:bldP spid="11" grpId="2"/>
      <p:bldP spid="11" grpId="3"/>
      <p:bldP spid="11" grpId="4"/>
      <p:bldP spid="11" grpId="5"/>
      <p:bldP spid="12" grpId="0"/>
      <p:bldP spid="12" grpId="1"/>
      <p:bldP spid="8" grpId="0"/>
      <p:bldP spid="8" grpId="1"/>
      <p:bldP spid="10" grpId="0"/>
      <p:bldP spid="10" grpId="1"/>
      <p:bldP spid="10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solidFill>
                  <a:schemeClr val="tx2">
                    <a:shade val="85000"/>
                    <a:satMod val="150000"/>
                  </a:schemeClr>
                </a:solidFill>
                <a:latin typeface="Calibri" pitchFamily="34" charset="0"/>
              </a:rPr>
              <a:t>Παράμετροι πειραμάτων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9" y="1428750"/>
            <a:ext cx="8001056" cy="5429250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522F10"/>
                </a:solidFill>
                <a:latin typeface="Calibri" pitchFamily="34" charset="0"/>
              </a:rPr>
              <a:t> </a:t>
            </a:r>
            <a:r>
              <a:rPr lang="el-GR" sz="2600" dirty="0" smtClean="0">
                <a:solidFill>
                  <a:srgbClr val="522F10"/>
                </a:solidFill>
                <a:latin typeface="Calibri" pitchFamily="34" charset="0"/>
              </a:rPr>
              <a:t>Τα πειράματα εκτελούνται στον προσομοιωτή δικτύων       </a:t>
            </a:r>
            <a:r>
              <a:rPr lang="en-US" sz="2600" b="1" dirty="0" smtClean="0">
                <a:solidFill>
                  <a:srgbClr val="522F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Network Simulator</a:t>
            </a:r>
            <a:r>
              <a:rPr lang="el-GR" sz="2600" b="1" dirty="0" smtClean="0">
                <a:solidFill>
                  <a:srgbClr val="522F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2 </a:t>
            </a:r>
            <a:r>
              <a:rPr lang="en-US" sz="2600" b="1" dirty="0" smtClean="0">
                <a:solidFill>
                  <a:srgbClr val="522F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(NS-2)</a:t>
            </a:r>
          </a:p>
          <a:p>
            <a:pPr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Font typeface="Wingdings 2" pitchFamily="18" charset="2"/>
              <a:buNone/>
            </a:pPr>
            <a:endParaRPr lang="el-GR" sz="800" dirty="0" smtClean="0">
              <a:solidFill>
                <a:srgbClr val="522F10"/>
              </a:solidFill>
              <a:latin typeface="Calibri" pitchFamily="34" charset="0"/>
            </a:endParaRPr>
          </a:p>
          <a:p>
            <a:pPr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Font typeface="Wingdings 2" pitchFamily="18" charset="2"/>
              <a:buNone/>
            </a:pPr>
            <a:endParaRPr lang="el-GR" sz="800" dirty="0" smtClean="0">
              <a:solidFill>
                <a:srgbClr val="522F10"/>
              </a:solidFill>
              <a:latin typeface="Calibri" pitchFamily="34" charset="0"/>
            </a:endParaRPr>
          </a:p>
          <a:p>
            <a:pPr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Font typeface="Wingdings 2" pitchFamily="18" charset="2"/>
              <a:buNone/>
            </a:pPr>
            <a:endParaRPr lang="el-GR" sz="800" dirty="0" smtClean="0">
              <a:solidFill>
                <a:srgbClr val="522F10"/>
              </a:solidFill>
              <a:latin typeface="Calibri" pitchFamily="34" charset="0"/>
            </a:endParaRPr>
          </a:p>
          <a:p>
            <a:pPr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Font typeface="Wingdings 2" pitchFamily="18" charset="2"/>
              <a:buNone/>
            </a:pPr>
            <a:endParaRPr lang="en-US" sz="800" dirty="0" smtClean="0">
              <a:solidFill>
                <a:srgbClr val="522F10"/>
              </a:solidFill>
              <a:latin typeface="Calibri" pitchFamily="34" charset="0"/>
            </a:endParaRPr>
          </a:p>
          <a:p>
            <a:pPr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l-GR" sz="2600" dirty="0" smtClean="0">
                <a:solidFill>
                  <a:srgbClr val="522F10"/>
                </a:solidFill>
                <a:latin typeface="Calibri" pitchFamily="34" charset="0"/>
              </a:rPr>
              <a:t>Έχουν ως βάση μια απλή τοπολογία </a:t>
            </a:r>
            <a:r>
              <a:rPr lang="en-US" sz="2600" dirty="0" smtClean="0">
                <a:solidFill>
                  <a:srgbClr val="522F10"/>
                </a:solidFill>
                <a:latin typeface="Calibri" pitchFamily="34" charset="0"/>
              </a:rPr>
              <a:t>string</a:t>
            </a:r>
            <a:r>
              <a:rPr lang="el-GR" sz="2600" dirty="0" smtClean="0">
                <a:solidFill>
                  <a:srgbClr val="522F10"/>
                </a:solidFill>
                <a:latin typeface="Calibri" pitchFamily="34" charset="0"/>
              </a:rPr>
              <a:t>, η οποία ανάλογα με το εκάστοτε πείραμα έχει:</a:t>
            </a:r>
            <a:endParaRPr lang="en-US" sz="2600" dirty="0" smtClean="0">
              <a:solidFill>
                <a:srgbClr val="522F10"/>
              </a:solidFill>
              <a:latin typeface="Calibri" pitchFamily="34" charset="0"/>
            </a:endParaRPr>
          </a:p>
          <a:p>
            <a:pPr lvl="1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l-GR" dirty="0" smtClean="0">
                <a:solidFill>
                  <a:srgbClr val="522F10"/>
                </a:solidFill>
                <a:latin typeface="Calibri" pitchFamily="34" charset="0"/>
              </a:rPr>
              <a:t>διαφορετικό </a:t>
            </a:r>
            <a:r>
              <a:rPr lang="el-GR" i="1" dirty="0" smtClean="0">
                <a:solidFill>
                  <a:srgbClr val="522F10"/>
                </a:solidFill>
                <a:latin typeface="Calibri" pitchFamily="34" charset="0"/>
              </a:rPr>
              <a:t>πλήθος κόμβων</a:t>
            </a:r>
            <a:r>
              <a:rPr lang="el-GR" dirty="0" smtClean="0">
                <a:solidFill>
                  <a:srgbClr val="522F10"/>
                </a:solidFill>
                <a:latin typeface="Calibri" pitchFamily="34" charset="0"/>
              </a:rPr>
              <a:t>,</a:t>
            </a:r>
            <a:endParaRPr lang="en-US" dirty="0" smtClean="0">
              <a:solidFill>
                <a:srgbClr val="522F10"/>
              </a:solidFill>
              <a:latin typeface="Calibri" pitchFamily="34" charset="0"/>
            </a:endParaRPr>
          </a:p>
          <a:p>
            <a:pPr lvl="1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l-GR" dirty="0" smtClean="0">
                <a:solidFill>
                  <a:srgbClr val="522F10"/>
                </a:solidFill>
                <a:latin typeface="Calibri" pitchFamily="34" charset="0"/>
              </a:rPr>
              <a:t>διαφορετικό </a:t>
            </a:r>
            <a:r>
              <a:rPr lang="el-GR" i="1" dirty="0" smtClean="0">
                <a:solidFill>
                  <a:srgbClr val="522F10"/>
                </a:solidFill>
                <a:latin typeface="Calibri" pitchFamily="34" charset="0"/>
              </a:rPr>
              <a:t>πλήθος αποστολέων</a:t>
            </a:r>
            <a:r>
              <a:rPr lang="el-GR" dirty="0" smtClean="0">
                <a:solidFill>
                  <a:srgbClr val="522F10"/>
                </a:solidFill>
                <a:latin typeface="Calibri" pitchFamily="34" charset="0"/>
              </a:rPr>
              <a:t>,</a:t>
            </a:r>
            <a:endParaRPr lang="en-US" dirty="0" smtClean="0">
              <a:solidFill>
                <a:srgbClr val="522F10"/>
              </a:solidFill>
              <a:latin typeface="Calibri" pitchFamily="34" charset="0"/>
            </a:endParaRPr>
          </a:p>
          <a:p>
            <a:pPr lvl="1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l-GR" dirty="0" smtClean="0">
                <a:solidFill>
                  <a:srgbClr val="522F10"/>
                </a:solidFill>
                <a:latin typeface="Calibri" pitchFamily="34" charset="0"/>
              </a:rPr>
              <a:t>διαφορετικό </a:t>
            </a:r>
            <a:r>
              <a:rPr lang="el-GR" i="1" dirty="0" smtClean="0">
                <a:solidFill>
                  <a:srgbClr val="522F10"/>
                </a:solidFill>
                <a:latin typeface="Calibri" pitchFamily="34" charset="0"/>
              </a:rPr>
              <a:t>πλήθος παραληπτών </a:t>
            </a:r>
            <a:r>
              <a:rPr lang="el-GR" dirty="0" smtClean="0">
                <a:solidFill>
                  <a:srgbClr val="522F10"/>
                </a:solidFill>
                <a:latin typeface="Calibri" pitchFamily="34" charset="0"/>
              </a:rPr>
              <a:t>και </a:t>
            </a:r>
            <a:endParaRPr lang="en-US" dirty="0" smtClean="0">
              <a:solidFill>
                <a:srgbClr val="522F10"/>
              </a:solidFill>
              <a:latin typeface="Calibri" pitchFamily="34" charset="0"/>
            </a:endParaRPr>
          </a:p>
          <a:p>
            <a:pPr lvl="1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l-GR" dirty="0" smtClean="0">
                <a:solidFill>
                  <a:srgbClr val="522F10"/>
                </a:solidFill>
                <a:latin typeface="Calibri" pitchFamily="34" charset="0"/>
              </a:rPr>
              <a:t>διαφορετικές </a:t>
            </a:r>
            <a:r>
              <a:rPr lang="el-GR" i="1" dirty="0" smtClean="0">
                <a:solidFill>
                  <a:srgbClr val="522F10"/>
                </a:solidFill>
                <a:latin typeface="Calibri" pitchFamily="34" charset="0"/>
              </a:rPr>
              <a:t>τιμές καθυστέρησης</a:t>
            </a:r>
          </a:p>
        </p:txBody>
      </p:sp>
      <p:pic>
        <p:nvPicPr>
          <p:cNvPr id="18436" name="Picture 3" descr="C:\Documents and Settings\ikomnios\Τα έγγραφά μου\Mathimata\Diatrivi\pictures\1topolog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2286000"/>
            <a:ext cx="4357688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6B7FC-4A35-402C-B97E-F57E9E04719D}" type="slidenum">
              <a:rPr lang="el-GR"/>
              <a:pPr>
                <a:defRPr/>
              </a:pPr>
              <a:t>16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solidFill>
                  <a:schemeClr val="tx2">
                    <a:shade val="85000"/>
                    <a:satMod val="150000"/>
                  </a:schemeClr>
                </a:solidFill>
                <a:latin typeface="Calibri" pitchFamily="34" charset="0"/>
              </a:rPr>
              <a:t>Σενάρια προσομοίωσης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0" y="1571612"/>
          <a:ext cx="735808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DB113-FD15-4F12-9D3C-0542C3BC8F3B}" type="slidenum">
              <a:rPr lang="el-GR"/>
              <a:pPr>
                <a:defRPr/>
              </a:pPr>
              <a:t>17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52F9A6-42ED-48B3-919A-4369B6B8B1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4552F9A6-42ED-48B3-919A-4369B6B8B1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4552F9A6-42ED-48B3-919A-4369B6B8B1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4552F9A6-42ED-48B3-919A-4369B6B8B1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AD768E-481A-4FD6-9F88-FA9E9136B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65AD768E-481A-4FD6-9F88-FA9E9136B8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65AD768E-481A-4FD6-9F88-FA9E9136B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65AD768E-481A-4FD6-9F88-FA9E9136B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6B8186-5A51-43CF-804C-BC101821A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396B8186-5A51-43CF-804C-BC101821A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396B8186-5A51-43CF-804C-BC101821A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396B8186-5A51-43CF-804C-BC101821A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EDEDC3-1590-451D-A055-5F7567D62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48EDEDC3-1590-451D-A055-5F7567D62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48EDEDC3-1590-451D-A055-5F7567D62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>
                                            <p:graphicEl>
                                              <a:dgm id="{48EDEDC3-1590-451D-A055-5F7567D62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400">
                <a:solidFill>
                  <a:schemeClr val="tx2">
                    <a:shade val="85000"/>
                    <a:satMod val="150000"/>
                  </a:schemeClr>
                </a:solidFill>
                <a:latin typeface="Calibri" pitchFamily="34" charset="0"/>
              </a:rPr>
              <a:t>Επίγεια δίκτυα που εμφανίζουν σφάλματα</a:t>
            </a:r>
            <a:endParaRPr lang="el-GR" sz="440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3" y="1785938"/>
            <a:ext cx="8229600" cy="1900237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l-GR" dirty="0" smtClean="0">
                <a:solidFill>
                  <a:srgbClr val="522F10"/>
                </a:solidFill>
                <a:latin typeface="Calibri" pitchFamily="34" charset="0"/>
              </a:rPr>
              <a:t> Εφαρμογή </a:t>
            </a:r>
            <a:r>
              <a:rPr lang="en-US" dirty="0" smtClean="0">
                <a:solidFill>
                  <a:srgbClr val="522F10"/>
                </a:solidFill>
                <a:latin typeface="Calibri" pitchFamily="34" charset="0"/>
              </a:rPr>
              <a:t>FTP </a:t>
            </a:r>
            <a:r>
              <a:rPr lang="el-GR" dirty="0" smtClean="0">
                <a:solidFill>
                  <a:srgbClr val="522F10"/>
                </a:solidFill>
                <a:latin typeface="Calibri" pitchFamily="34" charset="0"/>
              </a:rPr>
              <a:t>για μεταφορά αρχείου</a:t>
            </a:r>
            <a:r>
              <a:rPr lang="el-GR" b="1" dirty="0" smtClean="0">
                <a:solidFill>
                  <a:srgbClr val="522F10"/>
                </a:solidFill>
                <a:latin typeface="Calibri" pitchFamily="34" charset="0"/>
              </a:rPr>
              <a:t> 20ΜΒ</a:t>
            </a:r>
          </a:p>
          <a:p>
            <a: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l-GR" dirty="0" smtClean="0">
                <a:solidFill>
                  <a:srgbClr val="522F10"/>
                </a:solidFill>
                <a:latin typeface="Calibri" pitchFamily="34" charset="0"/>
              </a:rPr>
              <a:t> Καθυστέρηση </a:t>
            </a:r>
            <a:r>
              <a:rPr lang="en-US" dirty="0" smtClean="0">
                <a:solidFill>
                  <a:srgbClr val="522F10"/>
                </a:solidFill>
                <a:latin typeface="Calibri" pitchFamily="34" charset="0"/>
              </a:rPr>
              <a:t>RTT </a:t>
            </a:r>
            <a:r>
              <a:rPr lang="el-GR" b="1" dirty="0" smtClean="0">
                <a:solidFill>
                  <a:srgbClr val="522F10"/>
                </a:solidFill>
                <a:latin typeface="Calibri" pitchFamily="34" charset="0"/>
              </a:rPr>
              <a:t>100</a:t>
            </a:r>
            <a:r>
              <a:rPr lang="en-US" b="1" dirty="0" smtClean="0">
                <a:solidFill>
                  <a:srgbClr val="522F10"/>
                </a:solidFill>
                <a:latin typeface="Calibri" pitchFamily="34" charset="0"/>
              </a:rPr>
              <a:t>ms</a:t>
            </a:r>
          </a:p>
          <a:p>
            <a: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l-GR" dirty="0" smtClean="0">
                <a:solidFill>
                  <a:srgbClr val="522F10"/>
                </a:solidFill>
                <a:latin typeface="Calibri" pitchFamily="34" charset="0"/>
              </a:rPr>
              <a:t> Ρυθμός σφαλμάτων έως </a:t>
            </a:r>
            <a:r>
              <a:rPr lang="el-GR" b="1" dirty="0" smtClean="0">
                <a:solidFill>
                  <a:srgbClr val="522F10"/>
                </a:solidFill>
                <a:latin typeface="Calibri" pitchFamily="34" charset="0"/>
              </a:rPr>
              <a:t>5%</a:t>
            </a:r>
          </a:p>
        </p:txBody>
      </p:sp>
      <p:pic>
        <p:nvPicPr>
          <p:cNvPr id="20484" name="Picture 3" descr="C:\Documents and Settings\ikomnios\Τα έγγραφά μου\Mathimata\Diatrivi\pictures\1sxima 5.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929063"/>
            <a:ext cx="84423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B1549-2DC2-43C1-83D7-B0D330444D3B}" type="slidenum">
              <a:rPr lang="el-GR"/>
              <a:pPr>
                <a:defRPr/>
              </a:pPr>
              <a:t>18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400">
                <a:solidFill>
                  <a:schemeClr val="tx2">
                    <a:shade val="85000"/>
                    <a:satMod val="150000"/>
                  </a:schemeClr>
                </a:solidFill>
                <a:latin typeface="Calibri" pitchFamily="34" charset="0"/>
              </a:rPr>
              <a:t>Επίγεια δίκτυα που εμφανίζουν σφάλματα (</a:t>
            </a:r>
            <a:r>
              <a:rPr sz="4400">
                <a:solidFill>
                  <a:schemeClr val="tx2">
                    <a:shade val="85000"/>
                    <a:satMod val="150000"/>
                  </a:schemeClr>
                </a:solidFill>
                <a:latin typeface="Calibri" pitchFamily="34" charset="0"/>
              </a:rPr>
              <a:t>ARQ)</a:t>
            </a:r>
            <a:endParaRPr lang="el-GR" sz="440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A48B0-629B-4BBA-9772-D3ED3AF63975}" type="slidenum">
              <a:rPr lang="el-GR"/>
              <a:pPr>
                <a:defRPr/>
              </a:pPr>
              <a:t>19</a:t>
            </a:fld>
            <a:endParaRPr lang="el-GR"/>
          </a:p>
        </p:txBody>
      </p:sp>
      <p:pic>
        <p:nvPicPr>
          <p:cNvPr id="2052" name="Picture 4" descr="C:\Documents and Settings\ikomnios\Επιφάνεια εργασίας\new diagrams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1142984"/>
            <a:ext cx="6315300" cy="3357562"/>
          </a:xfrm>
          <a:prstGeom prst="rect">
            <a:avLst/>
          </a:prstGeom>
          <a:noFill/>
        </p:spPr>
      </p:pic>
      <p:pic>
        <p:nvPicPr>
          <p:cNvPr id="2053" name="Picture 5" descr="C:\Documents and Settings\ikomnios\Επιφάνεια εργασίας\new diagrams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5462" y="3571876"/>
            <a:ext cx="6273659" cy="3494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3"/>
          <p:cNvSpPr/>
          <p:nvPr/>
        </p:nvSpPr>
        <p:spPr>
          <a:xfrm>
            <a:off x="-3429000" y="0"/>
            <a:ext cx="6858000" cy="6858000"/>
          </a:xfrm>
          <a:prstGeom prst="arc">
            <a:avLst>
              <a:gd name="adj1" fmla="val 16200000"/>
              <a:gd name="adj2" fmla="val 5370932"/>
            </a:avLst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rc 4"/>
          <p:cNvSpPr/>
          <p:nvPr/>
        </p:nvSpPr>
        <p:spPr>
          <a:xfrm>
            <a:off x="-1524000" y="1905000"/>
            <a:ext cx="3048000" cy="3048000"/>
          </a:xfrm>
          <a:prstGeom prst="arc">
            <a:avLst>
              <a:gd name="adj1" fmla="val 16200000"/>
              <a:gd name="adj2" fmla="val 535979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304800" dist="50800" dir="189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 rot="5400000">
            <a:off x="-3128963" y="3314701"/>
            <a:ext cx="6245225" cy="228600"/>
            <a:chOff x="-3200400" y="3314700"/>
            <a:chExt cx="6246420" cy="228600"/>
          </a:xfrm>
        </p:grpSpPr>
        <p:sp>
          <p:nvSpPr>
            <p:cNvPr id="7" name="Rounded Rectangle 6"/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 flipH="1">
            <a:off x="3214688" y="1214438"/>
            <a:ext cx="4572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200">
                <a:solidFill>
                  <a:srgbClr val="7F7F7F"/>
                </a:solidFill>
                <a:latin typeface="Calibri" pitchFamily="34" charset="0"/>
              </a:rPr>
              <a:t>Μελέτη των μηχανισμών αξιοπιστίας στα επίπεδα μεταφοράς και σύνδεσης σε ασύρματα και δορυφορικά δίκτυα</a:t>
            </a:r>
            <a:endParaRPr lang="en-US" sz="220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flipH="1">
            <a:off x="3714750" y="2928938"/>
            <a:ext cx="48577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200">
                <a:solidFill>
                  <a:srgbClr val="7F7F7F"/>
                </a:solidFill>
                <a:latin typeface="Calibri" pitchFamily="34" charset="0"/>
              </a:rPr>
              <a:t>Έλεγχος της απόδοσης επίγειων και δορυφορικών δικτύων χρησιμοποιώντας διάφορους μηχανισμούς αξιοπιστίας</a:t>
            </a:r>
            <a:endParaRPr lang="en-US" sz="220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flipH="1">
            <a:off x="3286125" y="4643438"/>
            <a:ext cx="47863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200">
                <a:solidFill>
                  <a:srgbClr val="7F7F7F"/>
                </a:solidFill>
                <a:latin typeface="Calibri" pitchFamily="34" charset="0"/>
              </a:rPr>
              <a:t>Μελέτη της επίδρασης του πλήθους ενδιάμεσων κόμβων στην απόδοση ενός δορυφορικού συστήματος</a:t>
            </a:r>
            <a:endParaRPr lang="en-US" sz="220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86050" y="1571612"/>
            <a:ext cx="311727" cy="311727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35590" y="3296082"/>
            <a:ext cx="311727" cy="311727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57488" y="4857760"/>
            <a:ext cx="311727" cy="311727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1750" y="142875"/>
            <a:ext cx="5786438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800" b="1" dirty="0">
                <a:ln w="9525">
                  <a:noFill/>
                </a:ln>
                <a:solidFill>
                  <a:srgbClr val="795339">
                    <a:shade val="85000"/>
                    <a:satMod val="150000"/>
                  </a:srgbClr>
                </a:solidFill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Στόχοι της διατριβής</a:t>
            </a:r>
            <a:endParaRPr lang="el-GR" sz="4800" dirty="0">
              <a:latin typeface="+mn-lt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4C6AD-4D04-4A4E-8CED-FB560BB8A658}" type="slidenum">
              <a:rPr lang="el-GR"/>
              <a:pPr>
                <a:defRPr/>
              </a:pPr>
              <a:t>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2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80000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400">
                <a:solidFill>
                  <a:schemeClr val="tx2">
                    <a:shade val="85000"/>
                    <a:satMod val="150000"/>
                  </a:schemeClr>
                </a:solidFill>
                <a:latin typeface="Calibri" pitchFamily="34" charset="0"/>
              </a:rPr>
              <a:t>Επίγεια δίκτυα που εμφανίζουν σφάλματα</a:t>
            </a:r>
            <a:r>
              <a:rPr sz="4400">
                <a:solidFill>
                  <a:schemeClr val="tx2">
                    <a:shade val="85000"/>
                    <a:satMod val="150000"/>
                  </a:schemeClr>
                </a:solidFill>
                <a:latin typeface="Calibri" pitchFamily="34" charset="0"/>
              </a:rPr>
              <a:t> (Snoop)</a:t>
            </a:r>
            <a:endParaRPr lang="el-GR" sz="440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35527-9493-4D71-AF6E-F148BBF822BE}" type="slidenum">
              <a:rPr lang="el-GR"/>
              <a:pPr>
                <a:defRPr/>
              </a:pPr>
              <a:t>20</a:t>
            </a:fld>
            <a:endParaRPr lang="el-GR"/>
          </a:p>
        </p:txBody>
      </p:sp>
      <p:pic>
        <p:nvPicPr>
          <p:cNvPr id="1029" name="Picture 5" descr="C:\Documents and Settings\ikomnios\Επιφάνεια εργασίας\new diagrams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1" y="928670"/>
            <a:ext cx="6295667" cy="3714776"/>
          </a:xfrm>
          <a:prstGeom prst="rect">
            <a:avLst/>
          </a:prstGeom>
          <a:noFill/>
        </p:spPr>
      </p:pic>
      <p:pic>
        <p:nvPicPr>
          <p:cNvPr id="1030" name="Picture 6" descr="C:\Documents and Settings\ikomnios\Επιφάνεια εργασίας\new diagrams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2170" y="3500438"/>
            <a:ext cx="6520922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400">
                <a:solidFill>
                  <a:schemeClr val="tx2">
                    <a:shade val="85000"/>
                    <a:satMod val="150000"/>
                  </a:schemeClr>
                </a:solidFill>
                <a:latin typeface="Calibri" pitchFamily="34" charset="0"/>
              </a:rPr>
              <a:t>Επίγεια δίκτυα που εμφανίζουν συμφόρηση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643063"/>
            <a:ext cx="8543925" cy="3400425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>
                <a:solidFill>
                  <a:srgbClr val="522F10"/>
                </a:solidFill>
                <a:latin typeface="Calibri" pitchFamily="34" charset="0"/>
              </a:rPr>
              <a:t> 50 </a:t>
            </a:r>
            <a:r>
              <a:rPr lang="el-GR" dirty="0" smtClean="0">
                <a:solidFill>
                  <a:srgbClr val="522F10"/>
                </a:solidFill>
                <a:latin typeface="Calibri" pitchFamily="34" charset="0"/>
              </a:rPr>
              <a:t>αποστολείς και 50 παραλήπτες</a:t>
            </a:r>
          </a:p>
          <a:p>
            <a: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l-GR" dirty="0" smtClean="0">
                <a:solidFill>
                  <a:srgbClr val="522F10"/>
                </a:solidFill>
                <a:latin typeface="Calibri" pitchFamily="34" charset="0"/>
              </a:rPr>
              <a:t> Εφαρμογή </a:t>
            </a:r>
            <a:r>
              <a:rPr lang="en-US" dirty="0" smtClean="0">
                <a:solidFill>
                  <a:srgbClr val="522F10"/>
                </a:solidFill>
                <a:latin typeface="Calibri" pitchFamily="34" charset="0"/>
              </a:rPr>
              <a:t>FTP </a:t>
            </a:r>
            <a:r>
              <a:rPr lang="el-GR" dirty="0" smtClean="0">
                <a:solidFill>
                  <a:srgbClr val="522F10"/>
                </a:solidFill>
                <a:latin typeface="Calibri" pitchFamily="34" charset="0"/>
              </a:rPr>
              <a:t>για μεταφορά αρχείου</a:t>
            </a:r>
            <a:r>
              <a:rPr lang="el-GR" b="1" dirty="0" smtClean="0">
                <a:solidFill>
                  <a:srgbClr val="522F10"/>
                </a:solidFill>
                <a:latin typeface="Calibri" pitchFamily="34" charset="0"/>
              </a:rPr>
              <a:t> 2ΜΒ ανά χρήστη</a:t>
            </a:r>
          </a:p>
          <a:p>
            <a: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l-GR" dirty="0" smtClean="0">
                <a:solidFill>
                  <a:srgbClr val="522F10"/>
                </a:solidFill>
                <a:latin typeface="Calibri" pitchFamily="34" charset="0"/>
              </a:rPr>
              <a:t> Καθυστέρηση </a:t>
            </a:r>
            <a:r>
              <a:rPr lang="en-US" dirty="0" smtClean="0">
                <a:solidFill>
                  <a:srgbClr val="522F10"/>
                </a:solidFill>
                <a:latin typeface="Calibri" pitchFamily="34" charset="0"/>
              </a:rPr>
              <a:t>RTT </a:t>
            </a:r>
            <a:r>
              <a:rPr lang="el-GR" b="1" dirty="0" smtClean="0">
                <a:solidFill>
                  <a:srgbClr val="522F10"/>
                </a:solidFill>
                <a:latin typeface="Calibri" pitchFamily="34" charset="0"/>
              </a:rPr>
              <a:t>100</a:t>
            </a:r>
            <a:r>
              <a:rPr lang="en-US" b="1" dirty="0" smtClean="0">
                <a:solidFill>
                  <a:srgbClr val="522F10"/>
                </a:solidFill>
                <a:latin typeface="Calibri" pitchFamily="34" charset="0"/>
              </a:rPr>
              <a:t>ms</a:t>
            </a:r>
          </a:p>
          <a:p>
            <a: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l-GR" dirty="0" smtClean="0">
                <a:solidFill>
                  <a:srgbClr val="522F10"/>
                </a:solidFill>
                <a:latin typeface="Calibri" pitchFamily="34" charset="0"/>
              </a:rPr>
              <a:t> Ρυθμός σφαλμάτων </a:t>
            </a:r>
            <a:r>
              <a:rPr lang="el-GR" b="1" dirty="0" smtClean="0">
                <a:solidFill>
                  <a:srgbClr val="522F10"/>
                </a:solidFill>
                <a:latin typeface="Calibri" pitchFamily="34" charset="0"/>
              </a:rPr>
              <a:t>0,5% - 5%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endParaRPr lang="el-GR" dirty="0" smtClean="0"/>
          </a:p>
        </p:txBody>
      </p:sp>
      <p:pic>
        <p:nvPicPr>
          <p:cNvPr id="23556" name="Picture 2" descr="C:\Documents and Settings\ikomnios\Τα έγγραφά μου\Mathimata\Diatrivi\pictures\1sxima 5.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57625"/>
            <a:ext cx="6429375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E43AD-D87D-4A28-96E1-653823681ABA}" type="slidenum">
              <a:rPr lang="el-GR"/>
              <a:pPr>
                <a:defRPr/>
              </a:pPr>
              <a:t>21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400">
                <a:solidFill>
                  <a:schemeClr val="tx2">
                    <a:shade val="85000"/>
                    <a:satMod val="150000"/>
                  </a:schemeClr>
                </a:solidFill>
                <a:latin typeface="Calibri" pitchFamily="34" charset="0"/>
              </a:rPr>
              <a:t>Επίγεια δίκτυα που εμφανίζουν συμφόρηση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EEEC5-EC6E-4A24-AD4B-6A5EFEA44CE8}" type="slidenum">
              <a:rPr lang="el-GR"/>
              <a:pPr>
                <a:defRPr/>
              </a:pPr>
              <a:t>22</a:t>
            </a:fld>
            <a:endParaRPr lang="el-GR"/>
          </a:p>
        </p:txBody>
      </p:sp>
      <p:pic>
        <p:nvPicPr>
          <p:cNvPr id="3074" name="Picture 2" descr="C:\Documents and Settings\ikomnios\Επιφάνεια εργασίας\new diagrams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1071546"/>
            <a:ext cx="6286544" cy="3073318"/>
          </a:xfrm>
          <a:prstGeom prst="rect">
            <a:avLst/>
          </a:prstGeom>
          <a:noFill/>
        </p:spPr>
      </p:pic>
      <p:pic>
        <p:nvPicPr>
          <p:cNvPr id="3075" name="Picture 3" descr="C:\Documents and Settings\ikomnios\Επιφάνεια εργασίας\new diagrams\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3182" y="3500438"/>
            <a:ext cx="6575191" cy="353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400">
                <a:solidFill>
                  <a:schemeClr val="tx2">
                    <a:shade val="85000"/>
                    <a:satMod val="150000"/>
                  </a:schemeClr>
                </a:solidFill>
                <a:latin typeface="Calibri" pitchFamily="34" charset="0"/>
              </a:rPr>
              <a:t>Επέκταση σε δορυφορικά περιβάλλοντα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785938"/>
            <a:ext cx="8229600" cy="2328862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l-GR" dirty="0" smtClean="0">
                <a:solidFill>
                  <a:srgbClr val="522F10"/>
                </a:solidFill>
                <a:latin typeface="Calibri" pitchFamily="34" charset="0"/>
              </a:rPr>
              <a:t> Εφαρμογή </a:t>
            </a:r>
            <a:r>
              <a:rPr lang="en-US" dirty="0" smtClean="0">
                <a:solidFill>
                  <a:srgbClr val="522F10"/>
                </a:solidFill>
                <a:latin typeface="Calibri" pitchFamily="34" charset="0"/>
              </a:rPr>
              <a:t>FTP </a:t>
            </a:r>
            <a:r>
              <a:rPr lang="el-GR" dirty="0" smtClean="0">
                <a:solidFill>
                  <a:srgbClr val="522F10"/>
                </a:solidFill>
                <a:latin typeface="Calibri" pitchFamily="34" charset="0"/>
              </a:rPr>
              <a:t>για μεταφορά αρχείου</a:t>
            </a:r>
            <a:r>
              <a:rPr lang="el-GR" b="1" dirty="0" smtClean="0">
                <a:solidFill>
                  <a:srgbClr val="522F10"/>
                </a:solidFill>
                <a:latin typeface="Calibri" pitchFamily="34" charset="0"/>
              </a:rPr>
              <a:t> 20ΜΒ</a:t>
            </a:r>
          </a:p>
          <a:p>
            <a: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l-GR" dirty="0" smtClean="0">
                <a:solidFill>
                  <a:srgbClr val="522F10"/>
                </a:solidFill>
                <a:latin typeface="Calibri" pitchFamily="34" charset="0"/>
              </a:rPr>
              <a:t> Καθυστέρηση </a:t>
            </a:r>
            <a:r>
              <a:rPr lang="en-US" dirty="0" smtClean="0">
                <a:solidFill>
                  <a:srgbClr val="522F10"/>
                </a:solidFill>
                <a:latin typeface="Calibri" pitchFamily="34" charset="0"/>
              </a:rPr>
              <a:t>RTT </a:t>
            </a:r>
            <a:r>
              <a:rPr lang="el-GR" b="1" dirty="0" smtClean="0">
                <a:solidFill>
                  <a:srgbClr val="522F10"/>
                </a:solidFill>
                <a:latin typeface="Calibri" pitchFamily="34" charset="0"/>
              </a:rPr>
              <a:t>100</a:t>
            </a:r>
            <a:r>
              <a:rPr lang="en-US" b="1" dirty="0" smtClean="0">
                <a:solidFill>
                  <a:srgbClr val="522F10"/>
                </a:solidFill>
                <a:latin typeface="Calibri" pitchFamily="34" charset="0"/>
              </a:rPr>
              <a:t>ms</a:t>
            </a:r>
            <a:r>
              <a:rPr lang="el-GR" b="1" dirty="0" smtClean="0">
                <a:solidFill>
                  <a:srgbClr val="522F10"/>
                </a:solidFill>
                <a:latin typeface="Calibri" pitchFamily="34" charset="0"/>
              </a:rPr>
              <a:t> – 800</a:t>
            </a:r>
            <a:r>
              <a:rPr lang="en-US" b="1" dirty="0" smtClean="0">
                <a:solidFill>
                  <a:srgbClr val="522F10"/>
                </a:solidFill>
                <a:latin typeface="Calibri" pitchFamily="34" charset="0"/>
              </a:rPr>
              <a:t>ms</a:t>
            </a:r>
          </a:p>
          <a:p>
            <a: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l-GR" dirty="0" smtClean="0">
                <a:solidFill>
                  <a:srgbClr val="522F10"/>
                </a:solidFill>
                <a:latin typeface="Calibri" pitchFamily="34" charset="0"/>
              </a:rPr>
              <a:t> Ρυθμός σφαλμάτων έως </a:t>
            </a:r>
            <a:r>
              <a:rPr lang="el-GR" b="1" dirty="0" smtClean="0">
                <a:solidFill>
                  <a:srgbClr val="522F10"/>
                </a:solidFill>
                <a:latin typeface="Calibri" pitchFamily="34" charset="0"/>
              </a:rPr>
              <a:t>30%</a:t>
            </a:r>
          </a:p>
          <a:p>
            <a:pPr>
              <a:spcBef>
                <a:spcPct val="0"/>
              </a:spcBef>
            </a:pPr>
            <a:endParaRPr lang="el-GR" dirty="0" smtClean="0"/>
          </a:p>
        </p:txBody>
      </p:sp>
      <p:pic>
        <p:nvPicPr>
          <p:cNvPr id="25604" name="Picture 2" descr="C:\Documents and Settings\ikomnios\Τα έγγραφά μου\Mathimata\Diatrivi\pictures\1sxima 5.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4000500"/>
            <a:ext cx="78597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32DED-23EB-43A8-85BC-2152001D682A}" type="slidenum">
              <a:rPr lang="el-GR"/>
              <a:pPr>
                <a:defRPr/>
              </a:pPr>
              <a:t>23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00364" y="5715016"/>
            <a:ext cx="2857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Packet Error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Rate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5%</a:t>
            </a:r>
            <a:endParaRPr lang="el-GR" sz="2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2">
                    <a:shade val="85000"/>
                    <a:satMod val="150000"/>
                  </a:schemeClr>
                </a:solidFill>
                <a:latin typeface="Calibri" pitchFamily="34" charset="0"/>
              </a:rPr>
              <a:t>Επέκταση σε δορυφορικά περιβάλλοντα (ARQ)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A12BD-BEDB-432C-9F15-C33E260DE10E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pic>
        <p:nvPicPr>
          <p:cNvPr id="2050" name="Picture 2" descr="C:\Documents and Settings\ikomnios\Επιφάνεια εργασίας\new diagrams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7875317" cy="40719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00364" y="5715016"/>
            <a:ext cx="2857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Packet Error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Rate 0%</a:t>
            </a:r>
            <a:endParaRPr lang="el-GR" sz="2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051" name="Picture 3" descr="C:\Documents and Settings\ikomnios\Επιφάνεια εργασίας\new diagrams\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1" y="1643050"/>
            <a:ext cx="7911483" cy="40005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00364" y="5715016"/>
            <a:ext cx="2857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Packet Error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Rate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1%</a:t>
            </a:r>
            <a:endParaRPr lang="el-GR" sz="2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052" name="Picture 4" descr="C:\Documents and Settings\ikomnios\Επιφάνεια εργασίας\new diagrams\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643050"/>
            <a:ext cx="8358245" cy="3929091"/>
          </a:xfrm>
          <a:prstGeom prst="rect">
            <a:avLst/>
          </a:prstGeom>
          <a:noFill/>
        </p:spPr>
      </p:pic>
      <p:pic>
        <p:nvPicPr>
          <p:cNvPr id="2053" name="Picture 5" descr="C:\Documents and Settings\ikomnios\Επιφάνεια εργασίας\new diagrams\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714488"/>
            <a:ext cx="7786742" cy="384447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000364" y="5715016"/>
            <a:ext cx="30718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Packet Error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Rate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10%</a:t>
            </a:r>
            <a:endParaRPr lang="el-GR" sz="2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4876" y="6072206"/>
            <a:ext cx="3143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Packet Error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Rate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10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%</a:t>
            </a:r>
            <a:endParaRPr lang="el-GR" sz="2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Slide Number Placeholder 10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F4E0-A8E6-44A7-9DC3-1B2901B57E27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  <p:pic>
        <p:nvPicPr>
          <p:cNvPr id="16" name="Picture 2" descr="C:\Documents and Settings\ikomnios\Επιφάνεια εργασίας\new diagrams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736"/>
            <a:ext cx="4006740" cy="207170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14348" y="3500438"/>
            <a:ext cx="2857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Packet Error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Rate 0%</a:t>
            </a:r>
            <a:endParaRPr lang="el-GR" sz="2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8" name="Picture 3" descr="C:\Documents and Settings\ikomnios\Επιφάνεια εργασίας\new diagrams\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428736"/>
            <a:ext cx="4530851" cy="214314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714876" y="3429000"/>
            <a:ext cx="3143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Packet Error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Rate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1%</a:t>
            </a:r>
            <a:endParaRPr lang="el-GR" sz="2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0" name="Picture 5" descr="C:\Documents and Settings\ikomnios\Επιφάνεια εργασίας\new diagrams\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4071942"/>
            <a:ext cx="4387993" cy="2083507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714348" y="6072206"/>
            <a:ext cx="3143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Packet Error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Rate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5%</a:t>
            </a:r>
            <a:endParaRPr lang="el-GR" sz="2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2" name="Picture 3" descr="C:\Documents and Settings\ikomnios\Επιφάνεια εργασίας\new diagrams\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4071942"/>
            <a:ext cx="464347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2"/>
      <p:bldP spid="10" grpId="3"/>
      <p:bldP spid="6" grpId="2"/>
      <p:bldP spid="6" grpId="3"/>
      <p:bldP spid="8" grpId="2"/>
      <p:bldP spid="8" grpId="3"/>
      <p:bldP spid="13" grpId="2"/>
      <p:bldP spid="13" grpId="3"/>
      <p:bldP spid="14" grpId="0"/>
      <p:bldP spid="14" grpId="1"/>
      <p:bldP spid="15" grpId="0"/>
      <p:bldP spid="17" grpId="0"/>
      <p:bldP spid="17" grpId="1"/>
      <p:bldP spid="19" grpId="0"/>
      <p:bldP spid="19" grpId="1"/>
      <p:bldP spid="21" grpId="0"/>
      <p:bldP spid="21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2">
                    <a:shade val="85000"/>
                    <a:satMod val="150000"/>
                  </a:schemeClr>
                </a:solidFill>
                <a:latin typeface="Calibri" pitchFamily="34" charset="0"/>
              </a:rPr>
              <a:t>Επέκταση σε δορυφορικά περιβάλλοντα (Snoop)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A12BD-BEDB-432C-9F15-C33E260DE10E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pic>
        <p:nvPicPr>
          <p:cNvPr id="3074" name="Picture 2" descr="C:\Documents and Settings\ikomnios\Επιφάνεια εργασίας\new diagrams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7864707" cy="36433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488" y="5572140"/>
            <a:ext cx="3143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Packet Error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Rate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0%</a:t>
            </a:r>
            <a:endParaRPr lang="el-GR" sz="2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3075" name="Picture 3" descr="C:\Documents and Settings\ikomnios\Επιφάνεια εργασίας\new diagrams\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14488"/>
            <a:ext cx="8319819" cy="37862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488" y="5572140"/>
            <a:ext cx="3143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Packet Error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Rate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1%</a:t>
            </a:r>
            <a:endParaRPr lang="el-GR" sz="2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3076" name="Picture 4" descr="C:\Documents and Settings\ikomnios\Επιφάνεια εργασίας\new diagrams\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714488"/>
            <a:ext cx="8178830" cy="380974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57488" y="5572140"/>
            <a:ext cx="3143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Packet Error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Rate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5%</a:t>
            </a:r>
            <a:endParaRPr lang="el-GR" sz="2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3077" name="Picture 5" descr="C:\Documents and Settings\ikomnios\Επιφάνεια εργασίας\new diagrams\14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85720" y="2029061"/>
            <a:ext cx="8501122" cy="329994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857488" y="5572140"/>
            <a:ext cx="3143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Packet Error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Rate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10%</a:t>
            </a:r>
            <a:endParaRPr lang="el-GR" sz="2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FA12BD-BEDB-432C-9F15-C33E260DE10E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48" y="3714752"/>
            <a:ext cx="3143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Packet Error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Rate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0%</a:t>
            </a:r>
            <a:endParaRPr lang="el-GR" sz="2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7752" y="3714752"/>
            <a:ext cx="3143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Packet Error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Rate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1%</a:t>
            </a:r>
            <a:endParaRPr lang="el-GR" sz="2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2910" y="6215082"/>
            <a:ext cx="3143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Packet Error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Rate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5%</a:t>
            </a:r>
            <a:endParaRPr lang="el-GR" sz="2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7752" y="6143644"/>
            <a:ext cx="3143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Packet Error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Rate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10%</a:t>
            </a:r>
            <a:endParaRPr lang="el-GR" sz="2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8" name="Picture 2" descr="C:\Documents and Settings\ikomnios\Επιφάνεια εργασίας\new diagrams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14488"/>
            <a:ext cx="4429124" cy="2051799"/>
          </a:xfrm>
          <a:prstGeom prst="rect">
            <a:avLst/>
          </a:prstGeom>
          <a:noFill/>
        </p:spPr>
      </p:pic>
      <p:pic>
        <p:nvPicPr>
          <p:cNvPr id="19" name="Picture 3" descr="C:\Documents and Settings\ikomnios\Επιφάνεια εργασίας\new diagrams\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9606" y="1714488"/>
            <a:ext cx="4653872" cy="2071702"/>
          </a:xfrm>
          <a:prstGeom prst="rect">
            <a:avLst/>
          </a:prstGeom>
          <a:noFill/>
        </p:spPr>
      </p:pic>
      <p:pic>
        <p:nvPicPr>
          <p:cNvPr id="20" name="Picture 4" descr="C:\Documents and Settings\ikomnios\Επιφάνεια εργασίας\new diagrams\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14818"/>
            <a:ext cx="4429156" cy="2063125"/>
          </a:xfrm>
          <a:prstGeom prst="rect">
            <a:avLst/>
          </a:prstGeom>
          <a:noFill/>
        </p:spPr>
      </p:pic>
      <p:pic>
        <p:nvPicPr>
          <p:cNvPr id="21" name="Picture 5" descr="C:\Documents and Settings\ikomnios\Επιφάνεια εργασίας\new diagrams\14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143372" y="4371948"/>
            <a:ext cx="4671861" cy="1828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2" presetClass="exit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3"/>
      <p:bldP spid="6" grpId="4"/>
      <p:bldP spid="8" grpId="2"/>
      <p:bldP spid="8" grpId="3"/>
      <p:bldP spid="10" grpId="2"/>
      <p:bldP spid="10" grpId="3"/>
      <p:bldP spid="12" grpId="2"/>
      <p:bldP spid="12" grpId="3"/>
      <p:bldP spid="14" grpId="0"/>
      <p:bldP spid="15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400">
                <a:solidFill>
                  <a:schemeClr val="tx2">
                    <a:shade val="85000"/>
                    <a:satMod val="150000"/>
                  </a:schemeClr>
                </a:solidFill>
                <a:latin typeface="Calibri" pitchFamily="34" charset="0"/>
              </a:rPr>
              <a:t>Επέκταση σε δορυφορικά περιβάλλοντα</a:t>
            </a:r>
          </a:p>
        </p:txBody>
      </p:sp>
      <p:pic>
        <p:nvPicPr>
          <p:cNvPr id="28675" name="Chart 20"/>
          <p:cNvPicPr>
            <a:picLocks noChangeAspect="1" noChangeArrowheads="1"/>
          </p:cNvPicPr>
          <p:nvPr/>
        </p:nvPicPr>
        <p:blipFill>
          <a:blip r:embed="rId2" cstate="print"/>
          <a:srcRect l="-4019" t="-9999" r="-1663" b="-2264"/>
          <a:stretch>
            <a:fillRect/>
          </a:stretch>
        </p:blipFill>
        <p:spPr bwMode="auto">
          <a:xfrm>
            <a:off x="10358478" y="1928802"/>
            <a:ext cx="6286500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4F004-4AA5-4E32-8CC3-57E1EBECF0CC}" type="slidenum">
              <a:rPr lang="el-GR"/>
              <a:pPr>
                <a:defRPr/>
              </a:pPr>
              <a:t>26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2143108" y="5572140"/>
            <a:ext cx="50006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Καθυστέρηση διάδοσης 400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ms</a:t>
            </a:r>
            <a:endParaRPr lang="el-GR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122" name="Picture 2" descr="C:\Documents and Settings\ikomnios\Επιφάνεια εργασίας\new diagrams\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857364"/>
            <a:ext cx="8715404" cy="3578592"/>
          </a:xfrm>
          <a:prstGeom prst="rect">
            <a:avLst/>
          </a:prstGeom>
          <a:noFill/>
        </p:spPr>
      </p:pic>
      <p:pic>
        <p:nvPicPr>
          <p:cNvPr id="5123" name="Picture 3" descr="C:\Documents and Settings\ikomnios\Επιφάνεια εργασίας\new diagrams\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785926"/>
            <a:ext cx="9144000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400" dirty="0" smtClean="0">
                <a:solidFill>
                  <a:schemeClr val="tx2">
                    <a:shade val="85000"/>
                    <a:satMod val="150000"/>
                  </a:schemeClr>
                </a:solidFill>
                <a:latin typeface="Calibri" pitchFamily="34" charset="0"/>
              </a:rPr>
              <a:t>Επίδραση του </a:t>
            </a:r>
            <a:r>
              <a:rPr lang="el-GR" sz="4400" dirty="0">
                <a:solidFill>
                  <a:schemeClr val="tx2">
                    <a:shade val="85000"/>
                    <a:satMod val="150000"/>
                  </a:schemeClr>
                </a:solidFill>
                <a:latin typeface="Calibri" pitchFamily="34" charset="0"/>
              </a:rPr>
              <a:t>πλήθους των ενδιάμεσων κόμβων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00488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l-GR" dirty="0" smtClean="0">
                <a:solidFill>
                  <a:srgbClr val="522F10"/>
                </a:solidFill>
                <a:latin typeface="Calibri" pitchFamily="34" charset="0"/>
              </a:rPr>
              <a:t> Εφαρμογή </a:t>
            </a:r>
            <a:r>
              <a:rPr lang="en-US" dirty="0" smtClean="0">
                <a:solidFill>
                  <a:srgbClr val="522F10"/>
                </a:solidFill>
                <a:latin typeface="Calibri" pitchFamily="34" charset="0"/>
              </a:rPr>
              <a:t>FTP </a:t>
            </a:r>
            <a:r>
              <a:rPr lang="el-GR" dirty="0" smtClean="0">
                <a:solidFill>
                  <a:srgbClr val="522F10"/>
                </a:solidFill>
                <a:latin typeface="Calibri" pitchFamily="34" charset="0"/>
              </a:rPr>
              <a:t>για μεταφορά αρχείου</a:t>
            </a:r>
            <a:r>
              <a:rPr lang="el-GR" b="1" dirty="0" smtClean="0">
                <a:solidFill>
                  <a:srgbClr val="522F10"/>
                </a:solidFill>
                <a:latin typeface="Calibri" pitchFamily="34" charset="0"/>
              </a:rPr>
              <a:t> 20ΜΒ</a:t>
            </a:r>
          </a:p>
          <a:p>
            <a: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l-GR" b="1" dirty="0" smtClean="0">
                <a:solidFill>
                  <a:srgbClr val="522F10"/>
                </a:solidFill>
                <a:latin typeface="Calibri" pitchFamily="34" charset="0"/>
              </a:rPr>
              <a:t> </a:t>
            </a:r>
            <a:r>
              <a:rPr lang="el-GR" dirty="0" smtClean="0">
                <a:solidFill>
                  <a:srgbClr val="522F10"/>
                </a:solidFill>
                <a:latin typeface="Calibri" pitchFamily="34" charset="0"/>
              </a:rPr>
              <a:t>Συνολικό πλήθος κόμβων </a:t>
            </a:r>
            <a:r>
              <a:rPr lang="el-GR" b="1" dirty="0" smtClean="0">
                <a:solidFill>
                  <a:srgbClr val="522F10"/>
                </a:solidFill>
                <a:latin typeface="Calibri" pitchFamily="34" charset="0"/>
              </a:rPr>
              <a:t>3 - 10</a:t>
            </a:r>
          </a:p>
          <a:p>
            <a: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l-GR" dirty="0" smtClean="0">
                <a:solidFill>
                  <a:srgbClr val="522F10"/>
                </a:solidFill>
                <a:latin typeface="Calibri" pitchFamily="34" charset="0"/>
              </a:rPr>
              <a:t> Καθυστέρηση </a:t>
            </a:r>
            <a:r>
              <a:rPr lang="en-US" dirty="0" smtClean="0">
                <a:solidFill>
                  <a:srgbClr val="522F10"/>
                </a:solidFill>
                <a:latin typeface="Calibri" pitchFamily="34" charset="0"/>
              </a:rPr>
              <a:t>RTT </a:t>
            </a:r>
            <a:r>
              <a:rPr lang="el-GR" b="1" dirty="0" smtClean="0">
                <a:solidFill>
                  <a:srgbClr val="522F10"/>
                </a:solidFill>
                <a:latin typeface="Calibri" pitchFamily="34" charset="0"/>
              </a:rPr>
              <a:t>400</a:t>
            </a:r>
            <a:r>
              <a:rPr lang="en-US" b="1" dirty="0" smtClean="0">
                <a:solidFill>
                  <a:srgbClr val="522F10"/>
                </a:solidFill>
                <a:latin typeface="Calibri" pitchFamily="34" charset="0"/>
              </a:rPr>
              <a:t>ms</a:t>
            </a:r>
          </a:p>
          <a:p>
            <a: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l-GR" dirty="0" smtClean="0">
                <a:solidFill>
                  <a:srgbClr val="522F10"/>
                </a:solidFill>
                <a:latin typeface="Calibri" pitchFamily="34" charset="0"/>
              </a:rPr>
              <a:t> Ρυθμός σφαλμάτων έως </a:t>
            </a:r>
            <a:r>
              <a:rPr lang="el-GR" b="1" dirty="0" smtClean="0">
                <a:solidFill>
                  <a:srgbClr val="522F10"/>
                </a:solidFill>
                <a:latin typeface="Calibri" pitchFamily="34" charset="0"/>
              </a:rPr>
              <a:t>5%</a:t>
            </a:r>
          </a:p>
          <a:p>
            <a:pPr>
              <a:spcBef>
                <a:spcPct val="0"/>
              </a:spcBef>
            </a:pPr>
            <a:endParaRPr lang="el-GR" dirty="0" smtClean="0"/>
          </a:p>
        </p:txBody>
      </p:sp>
      <p:pic>
        <p:nvPicPr>
          <p:cNvPr id="29700" name="Picture 2" descr="C:\Documents and Settings\ikomnios\Τα έγγραφά μου\Mathimata\Diatrivi\pictures\1sxima 5.2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4286250"/>
            <a:ext cx="8429625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C5FCB-1A0D-4D2C-A8F8-CA3C5C99B742}" type="slidenum">
              <a:rPr lang="el-GR"/>
              <a:pPr>
                <a:defRPr/>
              </a:pPr>
              <a:t>27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2">
                    <a:shade val="85000"/>
                    <a:satMod val="150000"/>
                  </a:schemeClr>
                </a:solidFill>
                <a:latin typeface="Calibri" pitchFamily="34" charset="0"/>
              </a:rPr>
              <a:t>Επίδραση του πλήθους των ενδιάμεσων κόμβων (ARQ)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A12BD-BEDB-432C-9F15-C33E260DE10E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  <p:pic>
        <p:nvPicPr>
          <p:cNvPr id="6146" name="Picture 2" descr="C:\Documents and Settings\ikomnios\Επιφάνεια εργασίας\new diagrams\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8429684" cy="39361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71802" y="5643578"/>
            <a:ext cx="3143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Packet Error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Rate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0%</a:t>
            </a:r>
            <a:endParaRPr lang="el-GR" sz="2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6147" name="Picture 3" descr="C:\Documents and Settings\ikomnios\Επιφάνεια εργασίας\new diagrams\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488"/>
            <a:ext cx="8705564" cy="386450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71802" y="5643578"/>
            <a:ext cx="3143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Packet Error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Rate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1%</a:t>
            </a:r>
            <a:endParaRPr lang="el-GR" sz="2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6148" name="Picture 4" descr="C:\Documents and Settings\ikomnios\Επιφάνεια εργασίας\new diagrams\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43050"/>
            <a:ext cx="8799518" cy="389765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71802" y="5643578"/>
            <a:ext cx="3143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Packet Error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Rate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10%</a:t>
            </a:r>
            <a:endParaRPr lang="el-GR" sz="2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2"/>
      <p:bldP spid="8" grpId="3"/>
      <p:bldP spid="10" grpId="2"/>
      <p:bldP spid="10" grpId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2">
                    <a:shade val="85000"/>
                    <a:satMod val="150000"/>
                  </a:schemeClr>
                </a:solidFill>
                <a:latin typeface="Calibri" pitchFamily="34" charset="0"/>
              </a:rPr>
              <a:t>Επίδραση του πλήθους των ενδιάμεσων κόμβων (Snoop)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A12BD-BEDB-432C-9F15-C33E260DE10E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2714612" y="5643578"/>
            <a:ext cx="3143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Packet Error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Rate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0%</a:t>
            </a:r>
            <a:endParaRPr lang="el-GR" sz="2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7173" name="Picture 5" descr="C:\Documents and Settings\ikomnios\Επιφάνεια εργασίας\new diagrams\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8439837" cy="3929090"/>
          </a:xfrm>
          <a:prstGeom prst="rect">
            <a:avLst/>
          </a:prstGeom>
          <a:noFill/>
        </p:spPr>
      </p:pic>
      <p:pic>
        <p:nvPicPr>
          <p:cNvPr id="7174" name="Picture 6" descr="C:\Documents and Settings\ikomnios\Επιφάνεια εργασίας\new diagrams\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85926"/>
            <a:ext cx="8501122" cy="371801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714612" y="5643578"/>
            <a:ext cx="3143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Packet Error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Rate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1%</a:t>
            </a:r>
            <a:endParaRPr lang="el-GR" sz="2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7175" name="Picture 7" descr="C:\Documents and Settings\ikomnios\Επιφάνεια εργασίας\new diagrams\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643050"/>
            <a:ext cx="8588881" cy="389439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714612" y="5643578"/>
            <a:ext cx="3143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Packet Error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Rate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10%</a:t>
            </a:r>
            <a:endParaRPr lang="el-GR" sz="2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FA12BD-BEDB-432C-9F15-C33E260DE10E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  <p:pic>
        <p:nvPicPr>
          <p:cNvPr id="16" name="Picture 2" descr="C:\Documents and Settings\ikomnios\Επιφάνεια εργασίας\new diagrams\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4429124" cy="2286016"/>
          </a:xfrm>
          <a:prstGeom prst="rect">
            <a:avLst/>
          </a:prstGeom>
          <a:noFill/>
        </p:spPr>
      </p:pic>
      <p:pic>
        <p:nvPicPr>
          <p:cNvPr id="17" name="Picture 3" descr="C:\Documents and Settings\ikomnios\Επιφάνεια εργασίας\new diagrams\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786058"/>
            <a:ext cx="5143536" cy="2445975"/>
          </a:xfrm>
          <a:prstGeom prst="rect">
            <a:avLst/>
          </a:prstGeom>
          <a:noFill/>
        </p:spPr>
      </p:pic>
      <p:pic>
        <p:nvPicPr>
          <p:cNvPr id="18" name="Picture 4" descr="C:\Documents and Settings\ikomnios\Επιφάνεια εργασίας\new diagrams\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0505"/>
            <a:ext cx="4857752" cy="235745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42910" y="3610277"/>
            <a:ext cx="3143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Packet Error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Rate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0%</a:t>
            </a:r>
            <a:endParaRPr lang="el-GR" sz="2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29190" y="5072074"/>
            <a:ext cx="3143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Packet Error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Rate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1%</a:t>
            </a:r>
            <a:endParaRPr lang="el-GR" sz="2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2910" y="6182045"/>
            <a:ext cx="3143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Packet Error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Rate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10%</a:t>
            </a:r>
            <a:endParaRPr lang="el-GR" sz="2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4" presetClass="entr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4" presetClass="entr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4" presetClass="entr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2" grpId="2"/>
      <p:bldP spid="12" grpId="3"/>
      <p:bldP spid="14" grpId="2"/>
      <p:bldP spid="14" grpId="3"/>
      <p:bldP spid="19" grpId="2"/>
      <p:bldP spid="20" grpId="2"/>
      <p:bldP spid="21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solidFill>
                  <a:schemeClr val="tx2">
                    <a:shade val="85000"/>
                    <a:satMod val="150000"/>
                  </a:schemeClr>
                </a:solidFill>
                <a:latin typeface="Calibri" pitchFamily="34" charset="0"/>
              </a:rPr>
              <a:t>Ορισμός του προβλήματος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500166" y="1500174"/>
          <a:ext cx="6274676" cy="4893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FB931-21ED-4A1E-9FCA-83AD32A14C6E}" type="slidenum">
              <a:rPr lang="el-GR"/>
              <a:pPr>
                <a:defRPr/>
              </a:pPr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EE745E-4D19-4A19-828C-8ECB97199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89EE745E-4D19-4A19-828C-8ECB97199D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89EE745E-4D19-4A19-828C-8ECB97199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graphicEl>
                                              <a:dgm id="{89EE745E-4D19-4A19-828C-8ECB97199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E58774-D024-45B7-BC3E-5514F18F3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F3E58774-D024-45B7-BC3E-5514F18F3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F3E58774-D024-45B7-BC3E-5514F18F3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F3E58774-D024-45B7-BC3E-5514F18F3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F3E58774-D024-45B7-BC3E-5514F18F3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BFF464-8791-4EF1-832E-183E2642C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95BFF464-8791-4EF1-832E-183E2642CA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95BFF464-8791-4EF1-832E-183E2642C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95BFF464-8791-4EF1-832E-183E2642C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0A1001-295C-4A76-8A6A-C814A34DB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800A1001-295C-4A76-8A6A-C814A34DB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800A1001-295C-4A76-8A6A-C814A34DB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800A1001-295C-4A76-8A6A-C814A34DB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800A1001-295C-4A76-8A6A-C814A34DB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BFC8F5-47A5-49CF-B0C3-42D45AA4D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ADBFC8F5-47A5-49CF-B0C3-42D45AA4D3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ADBFC8F5-47A5-49CF-B0C3-42D45AA4D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ADBFC8F5-47A5-49CF-B0C3-42D45AA4D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65B0DD-50FC-42B3-9249-D1747FC40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graphicEl>
                                              <a:dgm id="{0865B0DD-50FC-42B3-9249-D1747FC40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0865B0DD-50FC-42B3-9249-D1747FC40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0865B0DD-50FC-42B3-9249-D1747FC40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0865B0DD-50FC-42B3-9249-D1747FC40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ikomnios\Επιφάνεια εργασίας\new diagrams\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1214421"/>
            <a:ext cx="9215502" cy="4714909"/>
          </a:xfrm>
          <a:prstGeom prst="rect">
            <a:avLst/>
          </a:prstGeom>
          <a:noFill/>
        </p:spPr>
      </p:pic>
      <p:pic>
        <p:nvPicPr>
          <p:cNvPr id="9220" name="Picture 4" descr="C:\Documents and Settings\ikomnios\Επιφάνεια εργασίας\new diagrams\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1214422"/>
            <a:ext cx="9501222" cy="471490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2">
                    <a:shade val="85000"/>
                    <a:satMod val="150000"/>
                  </a:schemeClr>
                </a:solidFill>
                <a:latin typeface="Calibri" pitchFamily="34" charset="0"/>
              </a:rPr>
              <a:t>Επίδραση του πλήθους των ενδιάμεσων κόμβων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A12BD-BEDB-432C-9F15-C33E260DE10E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solidFill>
                  <a:schemeClr val="tx2">
                    <a:shade val="85000"/>
                    <a:satMod val="150000"/>
                  </a:schemeClr>
                </a:solidFill>
                <a:latin typeface="Calibri" pitchFamily="34" charset="0"/>
              </a:rPr>
              <a:t>Συμπεράσματα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571625"/>
            <a:ext cx="7829550" cy="4525963"/>
          </a:xfrm>
        </p:spPr>
        <p:txBody>
          <a:bodyPr>
            <a:normAutofit/>
          </a:bodyPr>
          <a:lstStyle/>
          <a:p>
            <a:pPr indent="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 Ακόμη και για </a:t>
            </a:r>
            <a:r>
              <a:rPr lang="el-GR" sz="2400" b="1" dirty="0" smtClean="0">
                <a:solidFill>
                  <a:srgbClr val="522F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μικρούς ρυθμούς σφαλμάτων </a:t>
            </a:r>
            <a:r>
              <a:rPr lang="el-GR" sz="24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στο δίκτυο, η χρήση μηχανισμών αξιοπιστίας μόνο στο επίπεδο μεταφοράς οδηγεί σε ραγδαία πτώση της απόδοσης</a:t>
            </a:r>
          </a:p>
          <a:p>
            <a:pPr marL="511175" lvl="3" algn="just">
              <a:lnSpc>
                <a:spcPts val="3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Η πτώση αυτή δεν είναι τόσο απότομη χρησιμοποιώντας αξιόπιστα πρωτόκολλα επιπέδου σύνδεσης</a:t>
            </a:r>
          </a:p>
          <a:p>
            <a:pPr indent="0" algn="just">
              <a:lnSpc>
                <a:spcPts val="3000"/>
              </a:lnSpc>
              <a:spcBef>
                <a:spcPct val="0"/>
              </a:spcBef>
              <a:buFont typeface="Wingdings 2" pitchFamily="18" charset="2"/>
              <a:buNone/>
            </a:pPr>
            <a:endParaRPr lang="el-GR" sz="2400" dirty="0" smtClean="0">
              <a:solidFill>
                <a:srgbClr val="522F10"/>
              </a:solidFill>
              <a:latin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 Για </a:t>
            </a:r>
            <a:r>
              <a:rPr lang="el-GR" sz="2400" b="1" dirty="0" smtClean="0">
                <a:solidFill>
                  <a:srgbClr val="522F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μικρό επίπεδο συμφόρησης </a:t>
            </a:r>
            <a:r>
              <a:rPr lang="el-GR" sz="24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η χρήση αξιόπιστων μηχανισμών σε δύο επίπεδα οδηγεί σε επιβάρυνση και, συνεπώς, σε μείωση της απόδοσης</a:t>
            </a:r>
          </a:p>
          <a:p>
            <a:pPr lvl="1" algn="just">
              <a:lnSpc>
                <a:spcPts val="3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 Για μεγάλα επίπεδα συμφόρησης τα αξιόπιστα πρωτόκολλα μεταφοράς δεν είναι αρκετά αποδοτικά</a:t>
            </a:r>
          </a:p>
          <a:p>
            <a:pPr indent="0" algn="just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Font typeface="Wingdings 2" pitchFamily="18" charset="2"/>
              <a:buNone/>
            </a:pPr>
            <a:endParaRPr lang="el-GR" sz="800" dirty="0" smtClean="0">
              <a:solidFill>
                <a:srgbClr val="522F1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7B8CF6-1302-42EE-8EA2-842AA1E1F487}" type="slidenum">
              <a:rPr lang="el-GR"/>
              <a:pPr>
                <a:defRPr/>
              </a:pPr>
              <a:t>31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solidFill>
                  <a:schemeClr val="tx2">
                    <a:shade val="85000"/>
                    <a:satMod val="150000"/>
                  </a:schemeClr>
                </a:solidFill>
                <a:latin typeface="Calibri" pitchFamily="34" charset="0"/>
              </a:rPr>
              <a:t>Συμπεράσματα</a:t>
            </a:r>
            <a:endParaRPr lang="el-GR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313"/>
            <a:ext cx="8215369" cy="5072083"/>
          </a:xfrm>
        </p:spPr>
        <p:txBody>
          <a:bodyPr>
            <a:noAutofit/>
          </a:bodyPr>
          <a:lstStyle/>
          <a:p>
            <a:pPr indent="0" algn="just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 Η εφαρμογή αξιοπιστίας στο επίπεδο σύνδεσης </a:t>
            </a:r>
            <a:r>
              <a:rPr lang="el-GR" sz="2400" b="1" dirty="0" smtClean="0">
                <a:solidFill>
                  <a:srgbClr val="522F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αντισταθμίζει την αδυναμία του </a:t>
            </a:r>
            <a:r>
              <a:rPr lang="en-US" sz="2400" b="1" dirty="0" smtClean="0">
                <a:solidFill>
                  <a:srgbClr val="522F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TCP</a:t>
            </a:r>
            <a:r>
              <a:rPr lang="el-GR" sz="24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 σε δορυφορικό περιβάλλον. </a:t>
            </a:r>
          </a:p>
          <a:p>
            <a:pPr lvl="1" indent="0" algn="just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l-GR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 Τα χαμένα πακέτα επαναμεταδίδονται </a:t>
            </a:r>
            <a:r>
              <a:rPr lang="el-GR" i="1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πριν το αντιληφθεί το επίπεδο μεταφοράς</a:t>
            </a:r>
            <a:r>
              <a:rPr lang="el-GR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 και, έτσι, διατηρείται η απόδοση του συστήματος σε υψηλά επίπεδα</a:t>
            </a:r>
          </a:p>
          <a:p>
            <a:pPr lvl="1" indent="0" algn="just">
              <a:lnSpc>
                <a:spcPts val="3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l-GR" dirty="0" smtClean="0">
                <a:solidFill>
                  <a:srgbClr val="522F10"/>
                </a:solidFill>
                <a:latin typeface="Calibri" pitchFamily="34" charset="0"/>
              </a:rPr>
              <a:t> Το πρωτόκολλο Snoop </a:t>
            </a:r>
            <a:r>
              <a:rPr lang="el-GR" b="1" dirty="0" smtClean="0">
                <a:solidFill>
                  <a:srgbClr val="522F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δεν</a:t>
            </a:r>
            <a:r>
              <a:rPr lang="el-GR" dirty="0" smtClean="0">
                <a:solidFill>
                  <a:srgbClr val="522F10"/>
                </a:solidFill>
                <a:latin typeface="Calibri" pitchFamily="34" charset="0"/>
              </a:rPr>
              <a:t> λειτουργεί τόσο αποδοτικά, όσο το ARQ σε δορυφορικά δίκτυα.</a:t>
            </a:r>
          </a:p>
          <a:p>
            <a:pPr lvl="1" indent="0" algn="just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Font typeface="Wingdings 2" pitchFamily="18" charset="2"/>
              <a:buNone/>
            </a:pPr>
            <a:endParaRPr lang="el-GR" sz="800" dirty="0" smtClean="0">
              <a:solidFill>
                <a:srgbClr val="522F10"/>
              </a:solidFill>
              <a:latin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l-GR" sz="24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Χρησιμοποιώντας το μηχανισμό </a:t>
            </a:r>
            <a:r>
              <a:rPr lang="en-US" sz="2400" i="1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ARQ</a:t>
            </a:r>
            <a:r>
              <a:rPr lang="el-GR" sz="24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 παρατηρούμε μια ελάχιστη </a:t>
            </a:r>
            <a:r>
              <a:rPr lang="el-GR" sz="2400" i="1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μείωση της απόδοσης </a:t>
            </a:r>
            <a:r>
              <a:rPr lang="el-GR" sz="24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για </a:t>
            </a:r>
            <a:r>
              <a:rPr lang="el-GR" sz="2400" b="1" dirty="0" smtClean="0">
                <a:solidFill>
                  <a:srgbClr val="522F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αυξανόμενο πλήθος ενδιάμεσων κόμβων</a:t>
            </a:r>
            <a:r>
              <a:rPr lang="el-GR" sz="24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. </a:t>
            </a:r>
          </a:p>
          <a:p>
            <a:pPr lvl="1" indent="0" algn="just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l-GR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 Χρησιμοποιώντας το πρωτόκολλο </a:t>
            </a:r>
            <a:r>
              <a:rPr lang="en-US" i="1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Snoop</a:t>
            </a:r>
            <a:r>
              <a:rPr lang="el-GR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 η </a:t>
            </a:r>
            <a:r>
              <a:rPr lang="el-GR" i="1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απόδοση</a:t>
            </a:r>
            <a:r>
              <a:rPr lang="el-GR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 του συστήματος </a:t>
            </a:r>
            <a:r>
              <a:rPr lang="el-GR" i="1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αυξάνεται</a:t>
            </a:r>
            <a:r>
              <a:rPr lang="el-GR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 για μεγάλους ρυθμούς σφαλμάτων.</a:t>
            </a:r>
          </a:p>
          <a:p>
            <a:pPr lvl="1" indent="0" algn="just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el-GR" dirty="0" smtClean="0">
              <a:latin typeface="Calibri" pitchFamily="34" charset="0"/>
            </a:endParaRPr>
          </a:p>
          <a:p>
            <a:pPr indent="0">
              <a:spcBef>
                <a:spcPct val="0"/>
              </a:spcBef>
            </a:pPr>
            <a:endParaRPr lang="el-GR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0F8A0-C138-45CF-8D02-DC4B307834C5}" type="slidenum">
              <a:rPr lang="el-GR"/>
              <a:pPr>
                <a:defRPr/>
              </a:pPr>
              <a:t>32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solidFill>
                  <a:schemeClr val="tx2">
                    <a:shade val="85000"/>
                    <a:satMod val="150000"/>
                  </a:schemeClr>
                </a:solidFill>
                <a:latin typeface="Calibri" pitchFamily="34" charset="0"/>
              </a:rPr>
              <a:t>Απορίες;;;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F7405-4013-4A51-9E6D-CE87D2FBB245}" type="slidenum">
              <a:rPr lang="el-GR"/>
              <a:pPr>
                <a:defRPr/>
              </a:pPr>
              <a:t>33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428596" y="2854107"/>
            <a:ext cx="832638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el-GR" sz="3600" b="1" dirty="0" smtClean="0">
                <a:solidFill>
                  <a:srgbClr val="522F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Ευχαριστώ πολύ για την προσοχή σας…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14348" y="3264945"/>
            <a:ext cx="721523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Για </a:t>
            </a:r>
            <a:r>
              <a:rPr lang="el-GR" sz="2400" b="1" dirty="0" smtClean="0">
                <a:solidFill>
                  <a:srgbClr val="522F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μικρό επίπεδο συμφόρησης </a:t>
            </a:r>
            <a:r>
              <a:rPr lang="el-GR" sz="24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η χρήση αξιόπιστων μηχανισμών σε δύο επίπεδα οδηγεί σε επιβάρυνση και, συνεπώς, σε μείωση της απόδοσης</a:t>
            </a:r>
          </a:p>
          <a:p>
            <a:pPr lvl="1" algn="just">
              <a:lnSpc>
                <a:spcPts val="3000"/>
              </a:lnSpc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Για μεγάλα επίπεδα συμφόρησης τα αξιόπιστα πρωτόκολλα μεταφοράς δεν είναι αρκετά αποδοτικά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5786" y="3165977"/>
            <a:ext cx="7286676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 Χρησιμοποιώντας το μηχανισμό </a:t>
            </a:r>
            <a:r>
              <a:rPr lang="en-US" sz="2400" i="1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ARQ</a:t>
            </a:r>
            <a:r>
              <a:rPr lang="el-GR" sz="24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 παρατηρούμε μια ελάχιστη </a:t>
            </a:r>
            <a:r>
              <a:rPr lang="el-GR" sz="2400" i="1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μείωση της απόδοσης </a:t>
            </a:r>
            <a:r>
              <a:rPr lang="el-GR" sz="24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για </a:t>
            </a:r>
            <a:r>
              <a:rPr lang="el-GR" sz="2400" b="1" dirty="0" smtClean="0">
                <a:solidFill>
                  <a:srgbClr val="522F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αυξανόμενο πλήθος ενδιάμεσων κόμβων</a:t>
            </a:r>
            <a:r>
              <a:rPr lang="el-GR" sz="24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. </a:t>
            </a:r>
          </a:p>
          <a:p>
            <a:pPr lvl="1" algn="just">
              <a:lnSpc>
                <a:spcPts val="3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el-GR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l-GR" sz="24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Χρησιμοποιώντας το πρωτόκολλο </a:t>
            </a:r>
            <a:r>
              <a:rPr lang="en-US" sz="2400" i="1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Snoop</a:t>
            </a:r>
            <a:r>
              <a:rPr lang="el-GR" sz="24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 η </a:t>
            </a:r>
            <a:r>
              <a:rPr lang="el-GR" sz="2400" i="1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απόδοση</a:t>
            </a:r>
            <a:r>
              <a:rPr lang="el-GR" sz="24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 του συστήματος </a:t>
            </a:r>
            <a:r>
              <a:rPr lang="el-GR" sz="2400" i="1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αυξάνεται</a:t>
            </a:r>
            <a:r>
              <a:rPr lang="el-GR" sz="24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 για μεγάλους ρυθμούς σφαλμάτων.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5786" y="3105409"/>
            <a:ext cx="735811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 Η εφαρμογή αξιοπιστίας στο επίπεδο σύνδεσης </a:t>
            </a:r>
            <a:r>
              <a:rPr lang="el-GR" sz="2400" b="1" dirty="0" smtClean="0">
                <a:solidFill>
                  <a:srgbClr val="522F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αντισταθμίζει την αδυναμία του </a:t>
            </a:r>
            <a:r>
              <a:rPr lang="en-US" sz="2400" b="1" dirty="0" smtClean="0">
                <a:solidFill>
                  <a:srgbClr val="522F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TCP</a:t>
            </a:r>
            <a:r>
              <a:rPr lang="el-GR" sz="24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 σε δορυφορικό περιβάλλον. </a:t>
            </a:r>
          </a:p>
          <a:p>
            <a:pPr lvl="1" algn="just">
              <a:lnSpc>
                <a:spcPts val="3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 Τα χαμένα πακέτα επαναμεταδίδονται </a:t>
            </a:r>
            <a:r>
              <a:rPr lang="el-GR" sz="2400" i="1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πριν το αντιληφθεί το επίπεδο μεταφοράς</a:t>
            </a:r>
            <a:r>
              <a:rPr lang="el-GR" sz="24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 και, έτσι, διατηρείται η απόδοση του συστήματος σε υψηλά επίπεδα</a:t>
            </a:r>
          </a:p>
          <a:p>
            <a:pPr lvl="1" algn="just">
              <a:lnSpc>
                <a:spcPts val="3000"/>
              </a:lnSpc>
              <a:spcAft>
                <a:spcPts val="600"/>
              </a:spcAft>
            </a:pPr>
            <a:endParaRPr lang="el-GR" sz="800" dirty="0" smtClean="0">
              <a:solidFill>
                <a:srgbClr val="522F1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-24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tx2">
                    <a:shade val="85000"/>
                    <a:satMod val="150000"/>
                  </a:schemeClr>
                </a:solidFill>
                <a:latin typeface="Calibri" pitchFamily="34" charset="0"/>
              </a:rPr>
              <a:t>Συνοπτικά συμπεράσματα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38898"/>
            <a:ext cx="2133600" cy="476250"/>
          </a:xfrm>
        </p:spPr>
        <p:txBody>
          <a:bodyPr/>
          <a:lstStyle/>
          <a:p>
            <a:pPr>
              <a:defRPr/>
            </a:pPr>
            <a:fld id="{9CFA12BD-BEDB-432C-9F15-C33E260DE10E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sp>
        <p:nvSpPr>
          <p:cNvPr id="5" name="Round Same Side Corner Rectangle 4"/>
          <p:cNvSpPr/>
          <p:nvPr/>
        </p:nvSpPr>
        <p:spPr>
          <a:xfrm>
            <a:off x="762000" y="2000240"/>
            <a:ext cx="1219200" cy="533400"/>
          </a:xfrm>
          <a:prstGeom prst="round2Same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8699" y="2051496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b="1" dirty="0" smtClean="0">
                <a:solidFill>
                  <a:prstClr val="white"/>
                </a:solidFill>
                <a:latin typeface="Calibri" pitchFamily="34" charset="0"/>
              </a:rPr>
              <a:t>α</a:t>
            </a:r>
            <a:endParaRPr lang="en-US" sz="2400" b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8514" y="2051496"/>
            <a:ext cx="3465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200" dirty="0" smtClean="0">
                <a:solidFill>
                  <a:prstClr val="white"/>
                </a:solidFill>
                <a:latin typeface="Tw Cen MT Condensed" pitchFamily="34" charset="0"/>
              </a:rPr>
              <a:t>β</a:t>
            </a:r>
            <a:endParaRPr lang="en-US" sz="2200" dirty="0">
              <a:solidFill>
                <a:prstClr val="white"/>
              </a:solidFill>
              <a:latin typeface="Tw Cen MT Condens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7531" y="2051496"/>
            <a:ext cx="328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b="1" dirty="0" smtClean="0">
                <a:solidFill>
                  <a:prstClr val="white"/>
                </a:solidFill>
                <a:latin typeface="Calibri" pitchFamily="34" charset="0"/>
              </a:rPr>
              <a:t>γ</a:t>
            </a:r>
            <a:endParaRPr lang="en-US" sz="2400" b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98914" y="2051496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b="1" dirty="0" smtClean="0">
                <a:solidFill>
                  <a:prstClr val="white"/>
                </a:solidFill>
                <a:latin typeface="Calibri" pitchFamily="34" charset="0"/>
              </a:rPr>
              <a:t>δ</a:t>
            </a:r>
            <a:endParaRPr lang="en-US" sz="2400" b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500306"/>
            <a:ext cx="9144000" cy="457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5786" y="3143248"/>
            <a:ext cx="70723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Ακόμη και για </a:t>
            </a:r>
            <a:r>
              <a:rPr lang="el-GR" sz="2400" b="1" dirty="0" smtClean="0">
                <a:solidFill>
                  <a:srgbClr val="522F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μικρούς ρυθμούς σφαλμάτων </a:t>
            </a:r>
            <a:r>
              <a:rPr lang="el-GR" sz="24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στο δίκτυο, η χρήση μηχανισμών αξιοπιστίας μόνο στο επίπεδο μεταφοράς οδηγεί σε ραγδαία πτώση της απόδοσης</a:t>
            </a:r>
          </a:p>
          <a:p>
            <a:pPr marL="511175" lvl="3" algn="just">
              <a:lnSpc>
                <a:spcPts val="3000"/>
              </a:lnSpc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522F10"/>
                </a:solidFill>
                <a:latin typeface="Calibri" pitchFamily="34" charset="0"/>
                <a:cs typeface="Times New Roman" pitchFamily="18" charset="0"/>
              </a:rPr>
              <a:t>Η πτώση αυτή δεν είναι τόσο απότομη χρησιμοποιώντας αξιόπιστα πρωτόκολλα επιπέδου σύνδεσης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7.84178E-7 L 0.175 7.84178E-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 7.84178E-7 L 0.35 7.84178E-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 7.84178E-7 L 0.525 7.84178E-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5" grpId="0" animBg="1"/>
      <p:bldP spid="5" grpId="1" animBg="1"/>
      <p:bldP spid="5" grpId="2" animBg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Diagram 42"/>
          <p:cNvGraphicFramePr/>
          <p:nvPr/>
        </p:nvGraphicFramePr>
        <p:xfrm>
          <a:off x="0" y="187287"/>
          <a:ext cx="9144000" cy="6439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1536" y="0"/>
            <a:ext cx="8229600" cy="1143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solidFill>
                  <a:schemeClr val="tx2">
                    <a:shade val="85000"/>
                    <a:satMod val="150000"/>
                  </a:schemeClr>
                </a:solidFill>
                <a:latin typeface="Calibri" pitchFamily="34" charset="0"/>
              </a:rPr>
              <a:t>Δομή της παρουσίασης</a:t>
            </a: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A421D-8C8E-46F2-864F-BAE5E317CBB2}" type="slidenum">
              <a:rPr lang="el-GR"/>
              <a:pPr>
                <a:defRPr/>
              </a:pPr>
              <a:t>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dgm id="{82ED47FD-CD8E-4EC8-A7E3-BF3AC4BC5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>
                                            <p:graphicEl>
                                              <a:dgm id="{82ED47FD-CD8E-4EC8-A7E3-BF3AC4BC5C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dgm id="{E0648BBC-DC91-4F50-80A4-7E064850F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dgm id="{E0648BBC-DC91-4F50-80A4-7E064850F48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dgm id="{E0648BBC-DC91-4F50-80A4-7E064850F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>
                                            <p:graphicEl>
                                              <a:dgm id="{E0648BBC-DC91-4F50-80A4-7E064850F4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dgm id="{A471E0E9-11D0-4B66-AA4A-5B4169E14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>
                                            <p:graphicEl>
                                              <a:dgm id="{A471E0E9-11D0-4B66-AA4A-5B4169E140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>
                                            <p:graphicEl>
                                              <a:dgm id="{A471E0E9-11D0-4B66-AA4A-5B4169E14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>
                                            <p:graphicEl>
                                              <a:dgm id="{A471E0E9-11D0-4B66-AA4A-5B4169E14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dgm id="{5349DBF5-5962-4881-9FFB-5530F437D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dgm id="{5349DBF5-5962-4881-9FFB-5530F437DA17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dgm id="{5349DBF5-5962-4881-9FFB-5530F437D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>
                                            <p:graphicEl>
                                              <a:dgm id="{5349DBF5-5962-4881-9FFB-5530F437DA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dgm id="{F4986922-B691-4462-BBDE-8F15C925C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>
                                            <p:graphicEl>
                                              <a:dgm id="{F4986922-B691-4462-BBDE-8F15C925C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>
                                            <p:graphicEl>
                                              <a:dgm id="{F4986922-B691-4462-BBDE-8F15C925C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>
                                            <p:graphicEl>
                                              <a:dgm id="{F4986922-B691-4462-BBDE-8F15C925C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dgm id="{CF65F218-5C01-4C1C-8397-BCF6D73F3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dgm id="{CF65F218-5C01-4C1C-8397-BCF6D73F3E3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dgm id="{CF65F218-5C01-4C1C-8397-BCF6D73F3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>
                                            <p:graphicEl>
                                              <a:dgm id="{CF65F218-5C01-4C1C-8397-BCF6D73F3E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dgm id="{7DEB51E1-A188-4778-8CDC-C91584544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>
                                            <p:graphicEl>
                                              <a:dgm id="{7DEB51E1-A188-4778-8CDC-C91584544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>
                                            <p:graphicEl>
                                              <a:dgm id="{7DEB51E1-A188-4778-8CDC-C91584544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>
                                            <p:graphicEl>
                                              <a:dgm id="{7DEB51E1-A188-4778-8CDC-C91584544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alibri" pitchFamily="34" charset="0"/>
              </a:rPr>
              <a:t>Χαρακτηριστικά </a:t>
            </a:r>
            <a:br>
              <a:rPr lang="el-GR" dirty="0" smtClean="0">
                <a:latin typeface="Calibri" pitchFamily="34" charset="0"/>
              </a:rPr>
            </a:br>
            <a:r>
              <a:rPr lang="el-GR" dirty="0" smtClean="0">
                <a:latin typeface="Calibri" pitchFamily="34" charset="0"/>
              </a:rPr>
              <a:t>επίγειων επικοινωνιών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A12BD-BEDB-432C-9F15-C33E260DE10E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graphicFrame>
        <p:nvGraphicFramePr>
          <p:cNvPr id="10" name="Diagram 9"/>
          <p:cNvGraphicFramePr/>
          <p:nvPr/>
        </p:nvGraphicFramePr>
        <p:xfrm>
          <a:off x="1524000" y="19367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E7FC782-03AD-47D0-889B-E53E7AF21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graphicEl>
                                              <a:dgm id="{CE7FC782-03AD-47D0-889B-E53E7AF21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CE7FC782-03AD-47D0-889B-E53E7AF21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graphicEl>
                                              <a:dgm id="{CE7FC782-03AD-47D0-889B-E53E7AF21B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44BAF5A-54FB-4A17-8B15-1529ABE14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10">
                                            <p:graphicEl>
                                              <a:dgm id="{B44BAF5A-54FB-4A17-8B15-1529ABE14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CEE50B7-A4E1-4983-AED3-5CDE0E17F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10">
                                            <p:graphicEl>
                                              <a:dgm id="{7CEE50B7-A4E1-4983-AED3-5CDE0E17F1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2CCCD68-1C7D-4050-8872-BE2C7CCA6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1000"/>
                                        <p:tgtEl>
                                          <p:spTgt spid="10">
                                            <p:graphicEl>
                                              <a:dgm id="{C2CCCD68-1C7D-4050-8872-BE2C7CCA6F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9A74411-F131-4885-B705-07DD1EF55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1000"/>
                                        <p:tgtEl>
                                          <p:spTgt spid="10">
                                            <p:graphicEl>
                                              <a:dgm id="{59A74411-F131-4885-B705-07DD1EF55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Calibri" pitchFamily="34" charset="0"/>
              </a:rPr>
              <a:t>Χαρακτηριστικά </a:t>
            </a:r>
            <a:br>
              <a:rPr lang="el-GR" dirty="0" smtClean="0">
                <a:latin typeface="Calibri" pitchFamily="34" charset="0"/>
              </a:rPr>
            </a:br>
            <a:r>
              <a:rPr lang="el-GR" dirty="0" smtClean="0">
                <a:latin typeface="Calibri" pitchFamily="34" charset="0"/>
              </a:rPr>
              <a:t>δορυφορικών επικοινωνιών</a:t>
            </a:r>
            <a:endParaRPr lang="el-GR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9CFA12BD-BEDB-432C-9F15-C33E260DE10E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graphicFrame>
        <p:nvGraphicFramePr>
          <p:cNvPr id="10" name="Diagram 9"/>
          <p:cNvGraphicFramePr/>
          <p:nvPr/>
        </p:nvGraphicFramePr>
        <p:xfrm>
          <a:off x="1524000" y="19367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E7FC782-03AD-47D0-889B-E53E7AF21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graphicEl>
                                              <a:dgm id="{CE7FC782-03AD-47D0-889B-E53E7AF21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CE7FC782-03AD-47D0-889B-E53E7AF21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graphicEl>
                                              <a:dgm id="{CE7FC782-03AD-47D0-889B-E53E7AF21B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44BAF5A-54FB-4A17-8B15-1529ABE14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10">
                                            <p:graphicEl>
                                              <a:dgm id="{B44BAF5A-54FB-4A17-8B15-1529ABE14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CEE50B7-A4E1-4983-AED3-5CDE0E17F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10">
                                            <p:graphicEl>
                                              <a:dgm id="{7CEE50B7-A4E1-4983-AED3-5CDE0E17F1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2CCCD68-1C7D-4050-8872-BE2C7CCA6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1000"/>
                                        <p:tgtEl>
                                          <p:spTgt spid="10">
                                            <p:graphicEl>
                                              <a:dgm id="{C2CCCD68-1C7D-4050-8872-BE2C7CCA6F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9A74411-F131-4885-B705-07DD1EF55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1000"/>
                                        <p:tgtEl>
                                          <p:spTgt spid="10">
                                            <p:graphicEl>
                                              <a:dgm id="{59A74411-F131-4885-B705-07DD1EF55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543956" cy="1143000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4400">
                <a:solidFill>
                  <a:schemeClr val="tx2">
                    <a:shade val="85000"/>
                    <a:satMod val="150000"/>
                  </a:schemeClr>
                </a:solidFill>
                <a:latin typeface="Calibri" pitchFamily="34" charset="0"/>
              </a:rPr>
              <a:t>Transmission Control Protocol</a:t>
            </a:r>
            <a:endParaRPr lang="el-GR" sz="4400">
              <a:solidFill>
                <a:schemeClr val="tx2">
                  <a:shade val="85000"/>
                  <a:satMod val="15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88" y="1571625"/>
            <a:ext cx="7286625" cy="4525963"/>
          </a:xfrm>
        </p:spPr>
        <p:txBody>
          <a:bodyPr>
            <a:normAutofit lnSpcReduction="10000"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r>
              <a:rPr lang="el-GR" sz="2600" dirty="0" smtClean="0">
                <a:solidFill>
                  <a:srgbClr val="522F10"/>
                </a:solidFill>
                <a:latin typeface="Calibri" pitchFamily="34" charset="0"/>
              </a:rPr>
              <a:t> </a:t>
            </a:r>
            <a:r>
              <a:rPr lang="en-US" sz="2600" dirty="0" smtClean="0">
                <a:solidFill>
                  <a:srgbClr val="522F10"/>
                </a:solidFill>
                <a:latin typeface="Calibri" pitchFamily="34" charset="0"/>
              </a:rPr>
              <a:t>To Transmission Control Protocol </a:t>
            </a:r>
            <a:r>
              <a:rPr lang="en-US" sz="2600" i="1" dirty="0" smtClean="0">
                <a:solidFill>
                  <a:srgbClr val="522F10"/>
                </a:solidFill>
                <a:latin typeface="Calibri" pitchFamily="34" charset="0"/>
              </a:rPr>
              <a:t>(TCP) </a:t>
            </a:r>
            <a:r>
              <a:rPr lang="el-GR" sz="2600" dirty="0" smtClean="0">
                <a:solidFill>
                  <a:srgbClr val="522F10"/>
                </a:solidFill>
                <a:latin typeface="Calibri" pitchFamily="34" charset="0"/>
              </a:rPr>
              <a:t>είναι το πιο γνωστό αξιόπιστο πρωτόκολλο μεταφοράς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endParaRPr lang="el-GR" sz="2600" dirty="0" smtClean="0">
              <a:solidFill>
                <a:srgbClr val="522F10"/>
              </a:solidFill>
              <a:latin typeface="Calibri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r>
              <a:rPr lang="el-GR" sz="2600" dirty="0" smtClean="0">
                <a:solidFill>
                  <a:srgbClr val="522F10"/>
                </a:solidFill>
                <a:latin typeface="Calibri" pitchFamily="34" charset="0"/>
              </a:rPr>
              <a:t> Πετυχαίνει αξιοπιστία χρησιμοποιώντας </a:t>
            </a:r>
            <a:r>
              <a:rPr lang="el-GR" sz="2600" b="1" dirty="0" smtClean="0">
                <a:solidFill>
                  <a:srgbClr val="522F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συνοπτικές επιβεβαιώσεις</a:t>
            </a:r>
            <a:r>
              <a:rPr lang="el-GR" sz="2600" dirty="0" smtClean="0">
                <a:solidFill>
                  <a:srgbClr val="522F10"/>
                </a:solidFill>
                <a:latin typeface="Calibri" pitchFamily="34" charset="0"/>
              </a:rPr>
              <a:t> </a:t>
            </a:r>
            <a:endParaRPr lang="en-US" sz="2600" dirty="0" smtClean="0">
              <a:solidFill>
                <a:srgbClr val="522F10"/>
              </a:solidFill>
              <a:latin typeface="Calibri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el-GR" sz="2600" i="1" dirty="0" smtClean="0">
                <a:solidFill>
                  <a:srgbClr val="522F10"/>
                </a:solidFill>
                <a:latin typeface="Calibri" pitchFamily="34" charset="0"/>
              </a:rPr>
              <a:t>(</a:t>
            </a:r>
            <a:r>
              <a:rPr lang="en-US" sz="2600" i="1" dirty="0" smtClean="0">
                <a:solidFill>
                  <a:srgbClr val="522F10"/>
                </a:solidFill>
                <a:latin typeface="Calibri" pitchFamily="34" charset="0"/>
              </a:rPr>
              <a:t>cumulative acknowledgments)</a:t>
            </a:r>
            <a:endParaRPr lang="el-GR" sz="2600" i="1" dirty="0" smtClean="0">
              <a:solidFill>
                <a:srgbClr val="522F10"/>
              </a:solidFill>
              <a:latin typeface="Calibri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endParaRPr lang="el-GR" sz="2600" dirty="0" smtClean="0">
              <a:solidFill>
                <a:srgbClr val="522F10"/>
              </a:solidFill>
              <a:latin typeface="Calibri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r>
              <a:rPr lang="el-GR" sz="2600" dirty="0" smtClean="0">
                <a:solidFill>
                  <a:srgbClr val="522F10"/>
                </a:solidFill>
                <a:latin typeface="Calibri" pitchFamily="34" charset="0"/>
              </a:rPr>
              <a:t> Αποδοτικό για δίκτυα με </a:t>
            </a:r>
            <a:r>
              <a:rPr lang="el-GR" sz="2600" i="1" dirty="0" smtClean="0">
                <a:solidFill>
                  <a:srgbClr val="522F10"/>
                </a:solidFill>
                <a:latin typeface="Calibri" pitchFamily="34" charset="0"/>
              </a:rPr>
              <a:t>μικρές καθυστερήσεις </a:t>
            </a:r>
            <a:r>
              <a:rPr lang="el-GR" sz="2600" dirty="0" smtClean="0">
                <a:solidFill>
                  <a:srgbClr val="522F10"/>
                </a:solidFill>
                <a:latin typeface="Calibri" pitchFamily="34" charset="0"/>
              </a:rPr>
              <a:t>διάδοσης και </a:t>
            </a:r>
            <a:r>
              <a:rPr lang="el-GR" sz="2600" i="1" dirty="0" smtClean="0">
                <a:solidFill>
                  <a:srgbClr val="522F10"/>
                </a:solidFill>
                <a:latin typeface="Calibri" pitchFamily="34" charset="0"/>
              </a:rPr>
              <a:t>χαμηλούς ρυθμούς σφαλμάτων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endParaRPr lang="el-GR" sz="2600" dirty="0" smtClean="0">
              <a:solidFill>
                <a:srgbClr val="522F10"/>
              </a:solidFill>
              <a:latin typeface="Calibri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r>
              <a:rPr lang="el-GR" sz="2600" dirty="0" smtClean="0">
                <a:solidFill>
                  <a:srgbClr val="522F10"/>
                </a:solidFill>
                <a:latin typeface="Calibri" pitchFamily="34" charset="0"/>
              </a:rPr>
              <a:t> Έχουν αναπτυχθεί διαφορετικές εκδόσεις του </a:t>
            </a:r>
            <a:r>
              <a:rPr lang="en-US" sz="2600" dirty="0" smtClean="0">
                <a:solidFill>
                  <a:srgbClr val="522F10"/>
                </a:solidFill>
                <a:latin typeface="Calibri" pitchFamily="34" charset="0"/>
              </a:rPr>
              <a:t>TCP, </a:t>
            </a:r>
            <a:r>
              <a:rPr lang="el-GR" sz="2600" dirty="0" smtClean="0">
                <a:solidFill>
                  <a:srgbClr val="522F10"/>
                </a:solidFill>
                <a:latin typeface="Calibri" pitchFamily="34" charset="0"/>
              </a:rPr>
              <a:t>όπως οι </a:t>
            </a:r>
            <a:r>
              <a:rPr lang="en-US" sz="2600" dirty="0" smtClean="0">
                <a:solidFill>
                  <a:srgbClr val="522F10"/>
                </a:solidFill>
                <a:latin typeface="Calibri" pitchFamily="34" charset="0"/>
              </a:rPr>
              <a:t>TCP Tahoe, TCP New Reno, TCP Vegas </a:t>
            </a:r>
            <a:r>
              <a:rPr lang="el-GR" sz="2600" dirty="0" smtClean="0">
                <a:solidFill>
                  <a:srgbClr val="522F10"/>
                </a:solidFill>
                <a:latin typeface="Calibri" pitchFamily="34" charset="0"/>
              </a:rPr>
              <a:t>κ.α.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49876-C2F6-4EF6-91A8-3239A31E39F9}" type="slidenum">
              <a:rPr lang="el-GR"/>
              <a:pPr>
                <a:defRPr/>
              </a:pPr>
              <a:t>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A12BD-BEDB-432C-9F15-C33E260DE10E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32" y="285736"/>
            <a:ext cx="8686800" cy="1143000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400" dirty="0">
                <a:solidFill>
                  <a:schemeClr val="tx2">
                    <a:shade val="85000"/>
                    <a:satMod val="150000"/>
                  </a:schemeClr>
                </a:solidFill>
                <a:latin typeface="Calibri" pitchFamily="34" charset="0"/>
              </a:rPr>
              <a:t>Κατηγορίες </a:t>
            </a:r>
            <a:br>
              <a:rPr lang="el-GR" sz="4400" dirty="0">
                <a:solidFill>
                  <a:schemeClr val="tx2">
                    <a:shade val="85000"/>
                    <a:satMod val="150000"/>
                  </a:schemeClr>
                </a:solidFill>
                <a:latin typeface="Calibri" pitchFamily="34" charset="0"/>
              </a:rPr>
            </a:br>
            <a:r>
              <a:rPr lang="el-GR" sz="4400" dirty="0">
                <a:solidFill>
                  <a:schemeClr val="tx2">
                    <a:shade val="85000"/>
                    <a:satMod val="150000"/>
                  </a:schemeClr>
                </a:solidFill>
                <a:latin typeface="Calibri" pitchFamily="34" charset="0"/>
              </a:rPr>
              <a:t>μηχανισμών αξιοπιστίας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42910" y="1571612"/>
            <a:ext cx="7643866" cy="4786312"/>
          </a:xfrm>
        </p:spPr>
        <p:txBody>
          <a:bodyPr>
            <a:normAutofit/>
          </a:bodyPr>
          <a:lstStyle/>
          <a:p>
            <a:pPr algn="just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l-GR" sz="2400" dirty="0" smtClean="0">
                <a:latin typeface="Calibri" pitchFamily="34" charset="0"/>
              </a:rPr>
              <a:t> </a:t>
            </a:r>
            <a:r>
              <a:rPr lang="el-GR" sz="2400" dirty="0" smtClean="0">
                <a:solidFill>
                  <a:srgbClr val="522F10"/>
                </a:solidFill>
                <a:latin typeface="Calibri" pitchFamily="34" charset="0"/>
              </a:rPr>
              <a:t>Έχουν προταθεί διάφοροι μηχανισμοί αξιοπιστίας σε ποικίλα δικτυακά επίπεδα, βασισμένοι </a:t>
            </a:r>
            <a:r>
              <a:rPr lang="el-GR" sz="2400" b="1" dirty="0" smtClean="0">
                <a:solidFill>
                  <a:srgbClr val="522F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σε διαφορετικές προσεγγίσεις</a:t>
            </a:r>
            <a:endParaRPr lang="el-GR" sz="2400" dirty="0" smtClean="0">
              <a:solidFill>
                <a:srgbClr val="522F10"/>
              </a:solidFill>
              <a:latin typeface="Calibri" pitchFamily="34" charset="0"/>
            </a:endParaRPr>
          </a:p>
          <a:p>
            <a:pPr algn="just">
              <a:lnSpc>
                <a:spcPts val="3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522F10"/>
                </a:solidFill>
                <a:latin typeface="Calibri" pitchFamily="34" charset="0"/>
              </a:rPr>
              <a:t>Οι μηχανισμοί αυτοί μπορούν να διαχωριστούν σε τρεις βασικές κατηγορίες: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FA12BD-BEDB-432C-9F15-C33E260DE10E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928663" y="4071942"/>
            <a:ext cx="2021368" cy="1635122"/>
          </a:xfrm>
          <a:prstGeom prst="round2DiagRect">
            <a:avLst>
              <a:gd name="adj1" fmla="val 7644"/>
              <a:gd name="adj2" fmla="val 0"/>
            </a:avLst>
          </a:prstGeom>
          <a:noFill/>
          <a:ln w="127000" cap="rnd">
            <a:solidFill>
              <a:schemeClr val="tx2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soft" dir="t"/>
          </a:scene3d>
          <a:sp3d prstMaterial="matte">
            <a:bevelT w="127000" h="127000"/>
            <a:contourClr>
              <a:schemeClr val="accent3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Μηχανισμοί από άκρο σε άκρο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Gill Sans MT Condensed" pitchFamily="34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3370026" y="4429132"/>
            <a:ext cx="2130668" cy="1643074"/>
          </a:xfrm>
          <a:prstGeom prst="round2DiagRect">
            <a:avLst>
              <a:gd name="adj1" fmla="val 11751"/>
              <a:gd name="adj2" fmla="val 0"/>
            </a:avLst>
          </a:prstGeom>
          <a:noFill/>
          <a:ln w="127000" cap="rnd">
            <a:solidFill>
              <a:schemeClr val="tx2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soft" dir="t"/>
          </a:scene3d>
          <a:sp3d prstMaterial="matte">
            <a:bevelT w="127000" h="127000"/>
            <a:contourClr>
              <a:schemeClr val="accent3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Μηχανισμοί διαχωρισμού σύνδεσης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5929323" y="4143380"/>
            <a:ext cx="2143140" cy="1563684"/>
          </a:xfrm>
          <a:prstGeom prst="round2DiagRect">
            <a:avLst>
              <a:gd name="adj1" fmla="val 8646"/>
              <a:gd name="adj2" fmla="val 0"/>
            </a:avLst>
          </a:prstGeom>
          <a:noFill/>
          <a:ln w="127000" cap="rnd">
            <a:solidFill>
              <a:schemeClr val="tx2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soft" dir="t"/>
          </a:scene3d>
          <a:sp3d prstMaterial="matte">
            <a:bevelT w="127000" h="127000"/>
            <a:contourClr>
              <a:schemeClr val="accent3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Μηχανισμοί επιπέδου σύνδεσης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2" name="Group 14"/>
          <p:cNvGrpSpPr/>
          <p:nvPr/>
        </p:nvGrpSpPr>
        <p:grpSpPr>
          <a:xfrm>
            <a:off x="5643570" y="6453962"/>
            <a:ext cx="3087704" cy="404038"/>
            <a:chOff x="5232189" y="4837812"/>
            <a:chExt cx="3087704" cy="404038"/>
          </a:xfrm>
        </p:grpSpPr>
        <p:sp>
          <p:nvSpPr>
            <p:cNvPr id="13" name="Round Diagonal Corner Rectangle 12"/>
            <p:cNvSpPr/>
            <p:nvPr/>
          </p:nvSpPr>
          <p:spPr>
            <a:xfrm>
              <a:off x="5232189" y="4837812"/>
              <a:ext cx="402989" cy="40403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EAEAEA">
                <a:alpha val="40000"/>
              </a:srgbClr>
            </a:solidFill>
            <a:ln w="127000" cap="rnd">
              <a:noFill/>
            </a:ln>
            <a:effectLst/>
            <a:scene3d>
              <a:camera prst="orthographicFront"/>
              <a:lightRig rig="soft" dir="t"/>
            </a:scene3d>
            <a:sp3d prstMaterial="matte">
              <a:contourClr>
                <a:schemeClr val="accent3">
                  <a:lumMod val="40000"/>
                  <a:lumOff val="6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 Diagonal Corner Rectangle 13"/>
            <p:cNvSpPr/>
            <p:nvPr/>
          </p:nvSpPr>
          <p:spPr>
            <a:xfrm>
              <a:off x="5769132" y="4837812"/>
              <a:ext cx="402989" cy="40403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EAEAEA">
                <a:alpha val="40000"/>
              </a:srgbClr>
            </a:solidFill>
            <a:ln w="127000" cap="rnd">
              <a:noFill/>
            </a:ln>
            <a:effectLst/>
            <a:scene3d>
              <a:camera prst="orthographicFront"/>
              <a:lightRig rig="soft" dir="t"/>
            </a:scene3d>
            <a:sp3d prstMaterial="matte">
              <a:contourClr>
                <a:schemeClr val="accent3">
                  <a:lumMod val="40000"/>
                  <a:lumOff val="6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 Diagonal Corner Rectangle 14"/>
            <p:cNvSpPr/>
            <p:nvPr/>
          </p:nvSpPr>
          <p:spPr>
            <a:xfrm>
              <a:off x="6306075" y="4837812"/>
              <a:ext cx="402989" cy="40403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EAEAEA">
                <a:alpha val="40000"/>
              </a:srgbClr>
            </a:solidFill>
            <a:ln w="127000" cap="rnd">
              <a:noFill/>
            </a:ln>
            <a:effectLst/>
            <a:scene3d>
              <a:camera prst="orthographicFront"/>
              <a:lightRig rig="soft" dir="t"/>
            </a:scene3d>
            <a:sp3d prstMaterial="matte">
              <a:contourClr>
                <a:schemeClr val="accent3">
                  <a:lumMod val="40000"/>
                  <a:lumOff val="6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Diagonal Corner Rectangle 15"/>
            <p:cNvSpPr/>
            <p:nvPr/>
          </p:nvSpPr>
          <p:spPr>
            <a:xfrm>
              <a:off x="6843018" y="4837812"/>
              <a:ext cx="402989" cy="40403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EAEAEA">
                <a:alpha val="40000"/>
              </a:srgbClr>
            </a:solidFill>
            <a:ln w="127000" cap="rnd">
              <a:noFill/>
            </a:ln>
            <a:effectLst/>
            <a:scene3d>
              <a:camera prst="orthographicFront"/>
              <a:lightRig rig="soft" dir="t"/>
            </a:scene3d>
            <a:sp3d prstMaterial="matte">
              <a:contourClr>
                <a:schemeClr val="accent3">
                  <a:lumMod val="40000"/>
                  <a:lumOff val="6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 Diagonal Corner Rectangle 16"/>
            <p:cNvSpPr/>
            <p:nvPr/>
          </p:nvSpPr>
          <p:spPr>
            <a:xfrm>
              <a:off x="7379961" y="4837812"/>
              <a:ext cx="402989" cy="40403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EAEAEA">
                <a:alpha val="40000"/>
              </a:srgbClr>
            </a:solidFill>
            <a:ln w="127000" cap="rnd">
              <a:noFill/>
            </a:ln>
            <a:effectLst/>
            <a:scene3d>
              <a:camera prst="orthographicFront"/>
              <a:lightRig rig="soft" dir="t"/>
            </a:scene3d>
            <a:sp3d prstMaterial="matte">
              <a:contourClr>
                <a:schemeClr val="accent3">
                  <a:lumMod val="40000"/>
                  <a:lumOff val="6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 Diagonal Corner Rectangle 17"/>
            <p:cNvSpPr/>
            <p:nvPr/>
          </p:nvSpPr>
          <p:spPr>
            <a:xfrm>
              <a:off x="7916904" y="4837812"/>
              <a:ext cx="402989" cy="40403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EAEAEA">
                <a:alpha val="40000"/>
              </a:srgbClr>
            </a:solidFill>
            <a:ln w="127000" cap="rnd">
              <a:noFill/>
            </a:ln>
            <a:effectLst/>
            <a:scene3d>
              <a:camera prst="orthographicFront"/>
              <a:lightRig rig="soft" dir="t"/>
            </a:scene3d>
            <a:sp3d prstMaterial="matte">
              <a:contourClr>
                <a:schemeClr val="accent3">
                  <a:lumMod val="40000"/>
                  <a:lumOff val="6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" y="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" y="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" y="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8&quot;&gt;&lt;property id=&quot;20148&quot; value=&quot;5&quot;/&gt;&lt;property id=&quot;20300&quot; value=&quot;Slide 2&quot;/&gt;&lt;property id=&quot;20307&quot; value=&quot;257&quot;/&gt;&lt;/object&gt;&lt;object type=&quot;3&quot; unique_id=&quot;10089&quot;&gt;&lt;property id=&quot;20148&quot; value=&quot;5&quot;/&gt;&lt;property id=&quot;20300&quot; value=&quot;Slide 3 - &amp;quot;Ορισμός του προβλήματος&amp;quot;&quot;/&gt;&lt;property id=&quot;20307&quot; value=&quot;258&quot;/&gt;&lt;/object&gt;&lt;object type=&quot;3&quot; unique_id=&quot;10113&quot;&gt;&lt;property id=&quot;20148&quot; value=&quot;5&quot;/&gt;&lt;property id=&quot;20300&quot; value=&quot;Slide 13 - &amp;quot;Πρωτόκολλο Snoop&amp;quot;&quot;/&gt;&lt;property id=&quot;20307&quot; value=&quot;261&quot;/&gt;&lt;/object&gt;&lt;object type=&quot;3&quot; unique_id=&quot;10154&quot;&gt;&lt;property id=&quot;20148&quot; value=&quot;5&quot;/&gt;&lt;property id=&quot;20300&quot; value=&quot;Slide 14 - &amp;quot;Παράδειγμα εφαρμογής του πρωτοκόλλου Snoop&amp;quot;&quot;/&gt;&lt;property id=&quot;20307&quot; value=&quot;262&quot;/&gt;&lt;/object&gt;&lt;object type=&quot;3&quot; unique_id=&quot;10316&quot;&gt;&lt;property id=&quot;20148&quot; value=&quot;5&quot;/&gt;&lt;property id=&quot;20300&quot; value=&quot;Slide 5 - &amp;quot;Δομή της παρουσίασης&amp;quot;&quot;/&gt;&lt;property id=&quot;20307&quot; value=&quot;266&quot;/&gt;&lt;/object&gt;&lt;object type=&quot;3&quot; unique_id=&quot;10486&quot;&gt;&lt;property id=&quot;20148&quot; value=&quot;5&quot;/&gt;&lt;property id=&quot;20300&quot; value=&quot;Slide 16 - &amp;quot;Παράμετροι πειραμάτων&amp;quot;&quot;/&gt;&lt;property id=&quot;20307&quot; value=&quot;270&quot;/&gt;&lt;/object&gt;&lt;object type=&quot;3&quot; unique_id=&quot;10487&quot;&gt;&lt;property id=&quot;20148&quot; value=&quot;5&quot;/&gt;&lt;property id=&quot;20300&quot; value=&quot;Slide 17 - &amp;quot;Σενάρια προσομοίωσης&amp;quot;&quot;/&gt;&lt;property id=&quot;20307&quot; value=&quot;271&quot;/&gt;&lt;/object&gt;&lt;object type=&quot;3&quot; unique_id=&quot;10758&quot;&gt;&lt;property id=&quot;20148&quot; value=&quot;5&quot;/&gt;&lt;property id=&quot;20300&quot; value=&quot;Slide 18 - &amp;quot;Επίγεια δίκτυα που εμφανίζουν σφάλματα&amp;quot;&quot;/&gt;&lt;property id=&quot;20307&quot; value=&quot;272&quot;/&gt;&lt;/object&gt;&lt;object type=&quot;3&quot; unique_id=&quot;10759&quot;&gt;&lt;property id=&quot;20148&quot; value=&quot;5&quot;/&gt;&lt;property id=&quot;20300&quot; value=&quot;Slide 19 - &amp;quot;Επίγεια δίκτυα που εμφανίζουν σφάλματα (ARQ)&amp;quot;&quot;/&gt;&lt;property id=&quot;20307&quot; value=&quot;273&quot;/&gt;&lt;/object&gt;&lt;object type=&quot;3&quot; unique_id=&quot;10760&quot;&gt;&lt;property id=&quot;20148&quot; value=&quot;5&quot;/&gt;&lt;property id=&quot;20300&quot; value=&quot;Slide 21 - &amp;quot;Επίγεια δίκτυα που εμφανίζουν συμφόρηση&amp;quot;&quot;/&gt;&lt;property id=&quot;20307&quot; value=&quot;274&quot;/&gt;&lt;/object&gt;&lt;object type=&quot;3&quot; unique_id=&quot;10761&quot;&gt;&lt;property id=&quot;20148&quot; value=&quot;5&quot;/&gt;&lt;property id=&quot;20300&quot; value=&quot;Slide 22 - &amp;quot;Επίγεια δίκτυα που εμφανίζουν συμφόρηση&amp;quot;&quot;/&gt;&lt;property id=&quot;20307&quot; value=&quot;275&quot;/&gt;&lt;/object&gt;&lt;object type=&quot;3&quot; unique_id=&quot;10762&quot;&gt;&lt;property id=&quot;20148&quot; value=&quot;5&quot;/&gt;&lt;property id=&quot;20300&quot; value=&quot;Slide 23 - &amp;quot;Επέκταση σε δορυφορικά περιβάλλοντα&amp;quot;&quot;/&gt;&lt;property id=&quot;20307&quot; value=&quot;276&quot;/&gt;&lt;/object&gt;&lt;object type=&quot;3&quot; unique_id=&quot;10764&quot;&gt;&lt;property id=&quot;20148&quot; value=&quot;5&quot;/&gt;&lt;property id=&quot;20300&quot; value=&quot;Slide 27 - &amp;quot;Επίδραση του πλήθους των ενδιάμεσων κόμβων&amp;quot;&quot;/&gt;&lt;property id=&quot;20307&quot; value=&quot;278&quot;/&gt;&lt;/object&gt;&lt;object type=&quot;3&quot; unique_id=&quot;10866&quot;&gt;&lt;property id=&quot;20148&quot; value=&quot;5&quot;/&gt;&lt;property id=&quot;20300&quot; value=&quot;Slide 31 - &amp;quot;Συμπεράσματα&amp;quot;&quot;/&gt;&lt;property id=&quot;20307&quot; value=&quot;280&quot;/&gt;&lt;/object&gt;&lt;object type=&quot;3&quot; unique_id=&quot;11191&quot;&gt;&lt;property id=&quot;20148&quot; value=&quot;5&quot;/&gt;&lt;property id=&quot;20300&quot; value=&quot;Slide 20 - &amp;quot;Επίγεια δίκτυα που εμφανίζουν σφάλματα (Snoop)&amp;quot;&quot;/&gt;&lt;property id=&quot;20307&quot; value=&quot;281&quot;/&gt;&lt;/object&gt;&lt;object type=&quot;3&quot; unique_id=&quot;11194&quot;&gt;&lt;property id=&quot;20148&quot; value=&quot;5&quot;/&gt;&lt;property id=&quot;20300&quot; value=&quot;Slide 26 - &amp;quot;Επέκταση σε δορυφορικά περιβάλλοντα&amp;quot;&quot;/&gt;&lt;property id=&quot;20307&quot; value=&quot;284&quot;/&gt;&lt;/object&gt;&lt;object type=&quot;3&quot; unique_id=&quot;11300&quot;&gt;&lt;property id=&quot;20148&quot; value=&quot;5&quot;/&gt;&lt;property id=&quot;20300&quot; value=&quot;Slide 1&quot;/&gt;&lt;property id=&quot;20307&quot; value=&quot;288&quot;/&gt;&lt;/object&gt;&lt;object type=&quot;3&quot; unique_id=&quot;13706&quot;&gt;&lt;property id=&quot;20148&quot; value=&quot;5&quot;/&gt;&lt;property id=&quot;20300&quot; value=&quot;Slide 8 - &amp;quot;Transmission Control Protocol&amp;quot;&quot;/&gt;&lt;property id=&quot;20307&quot; value=&quot;295&quot;/&gt;&lt;/object&gt;&lt;object type=&quot;3&quot; unique_id=&quot;13708&quot;&gt;&lt;property id=&quot;20148&quot; value=&quot;5&quot;/&gt;&lt;property id=&quot;20300&quot; value=&quot;Slide 10 - &amp;quot;Μηχανισμοί από άκρο σε άκρο&amp;quot;&quot;/&gt;&lt;property id=&quot;20307&quot; value=&quot;292&quot;/&gt;&lt;/object&gt;&lt;object type=&quot;3&quot; unique_id=&quot;13709&quot;&gt;&lt;property id=&quot;20148&quot; value=&quot;5&quot;/&gt;&lt;property id=&quot;20300&quot; value=&quot;Slide 11 - &amp;quot;Μηχανισμοί διαχωρισμού σύνδεσης&amp;quot;&quot;/&gt;&lt;property id=&quot;20307&quot; value=&quot;293&quot;/&gt;&lt;/object&gt;&lt;object type=&quot;3&quot; unique_id=&quot;13710&quot;&gt;&lt;property id=&quot;20148&quot; value=&quot;5&quot;/&gt;&lt;property id=&quot;20300&quot; value=&quot;Slide 12 - &amp;quot;Μηχανισμοί στο επίπεδο σύνδεσης&amp;quot;&quot;/&gt;&lt;property id=&quot;20307&quot; value=&quot;294&quot;/&gt;&lt;/object&gt;&lt;object type=&quot;3&quot; unique_id=&quot;14790&quot;&gt;&lt;property id=&quot;20148&quot; value=&quot;5&quot;/&gt;&lt;property id=&quot;20300&quot; value=&quot;Slide 32 - &amp;quot;Συμπεράσματα&amp;quot;&quot;/&gt;&lt;property id=&quot;20307&quot; value=&quot;296&quot;/&gt;&lt;/object&gt;&lt;object type=&quot;3&quot; unique_id=&quot;14791&quot;&gt;&lt;property id=&quot;20148&quot; value=&quot;5&quot;/&gt;&lt;property id=&quot;20300&quot; value=&quot;Slide 33 - &amp;quot;Απορίες;;;&amp;quot;&quot;/&gt;&lt;property id=&quot;20307&quot; value=&quot;297&quot;/&gt;&lt;/object&gt;&lt;object type=&quot;3&quot; unique_id=&quot;15038&quot;&gt;&lt;property id=&quot;20148&quot; value=&quot;5&quot;/&gt;&lt;property id=&quot;20300&quot; value=&quot;Slide 4 - &amp;quot;Συνοπτικά συμπεράσματα&amp;quot;&quot;/&gt;&lt;property id=&quot;20307&quot; value=&quot;298&quot;/&gt;&lt;/object&gt;&lt;object type=&quot;3&quot; unique_id=&quot;15485&quot;&gt;&lt;property id=&quot;20148&quot; value=&quot;5&quot;/&gt;&lt;property id=&quot;20300&quot; value=&quot;Slide 6 - &amp;quot;Χαρακτηριστικά &amp;#x0D;&amp;#x0A;επίγειων επικοινωνιών&amp;quot;&quot;/&gt;&lt;property id=&quot;20307&quot; value=&quot;300&quot;/&gt;&lt;/object&gt;&lt;object type=&quot;3&quot; unique_id=&quot;15486&quot;&gt;&lt;property id=&quot;20148&quot; value=&quot;5&quot;/&gt;&lt;property id=&quot;20300&quot; value=&quot;Slide 7 - &amp;quot;Χαρακτηριστικά &amp;#x0D;&amp;#x0A;δορυφορικών επικοινωνιών&amp;quot;&quot;/&gt;&lt;property id=&quot;20307&quot; value=&quot;301&quot;/&gt;&lt;/object&gt;&lt;object type=&quot;3&quot; unique_id=&quot;15700&quot;&gt;&lt;property id=&quot;20148&quot; value=&quot;5&quot;/&gt;&lt;property id=&quot;20300&quot; value=&quot;Slide 9 - &amp;quot;Κατηγορίες &amp;#x0D;&amp;#x0A;μηχανισμών αξιοπιστίας&amp;quot;&quot;/&gt;&lt;property id=&quot;20307&quot; value=&quot;303&quot;/&gt;&lt;/object&gt;&lt;object type=&quot;3&quot; unique_id=&quot;15912&quot;&gt;&lt;property id=&quot;20148&quot; value=&quot;5&quot;/&gt;&lt;property id=&quot;20300&quot; value=&quot;Slide 15 - &amp;quot;Automatic Repeat reQuest&amp;quot;&quot;/&gt;&lt;property id=&quot;20307&quot; value=&quot;304&quot;/&gt;&lt;/object&gt;&lt;object type=&quot;3&quot; unique_id=&quot;16054&quot;&gt;&lt;property id=&quot;20148&quot; value=&quot;5&quot;/&gt;&lt;property id=&quot;20300&quot; value=&quot;Slide 24 - &amp;quot;Επέκταση σε δορυφορικά περιβάλλοντα (ARQ)&amp;quot;&quot;/&gt;&lt;property id=&quot;20307&quot; value=&quot;305&quot;/&gt;&lt;/object&gt;&lt;object type=&quot;3&quot; unique_id=&quot;16233&quot;&gt;&lt;property id=&quot;20148&quot; value=&quot;5&quot;/&gt;&lt;property id=&quot;20300&quot; value=&quot;Slide 25 - &amp;quot;Επέκταση σε δορυφορικά περιβάλλοντα (Snoop)&amp;quot;&quot;/&gt;&lt;property id=&quot;20307&quot; value=&quot;306&quot;/&gt;&lt;/object&gt;&lt;object type=&quot;3&quot; unique_id=&quot;16518&quot;&gt;&lt;property id=&quot;20148&quot; value=&quot;5&quot;/&gt;&lt;property id=&quot;20300&quot; value=&quot;Slide 28 - &amp;quot;Επίδραση του πλήθους των ενδιάμεσων κόμβων (ARQ)&amp;quot;&quot;/&gt;&lt;property id=&quot;20307&quot; value=&quot;307&quot;/&gt;&lt;/object&gt;&lt;object type=&quot;3&quot; unique_id=&quot;16625&quot;&gt;&lt;property id=&quot;20148&quot; value=&quot;5&quot;/&gt;&lt;property id=&quot;20300&quot; value=&quot;Slide 29 - &amp;quot;Επίδραση του πλήθους των ενδιάμεσων κόμβων (Snoop)&amp;quot;&quot;/&gt;&lt;property id=&quot;20307&quot; value=&quot;308&quot;/&gt;&lt;/object&gt;&lt;object type=&quot;3&quot; unique_id=&quot;16910&quot;&gt;&lt;property id=&quot;20148&quot; value=&quot;5&quot;/&gt;&lt;property id=&quot;20300&quot; value=&quot;Slide 30 - &amp;quot;Επίδραση του πλήθους των ενδιάμεσων κόμβων&amp;quot;&quot;/&gt;&lt;property id=&quot;20307&quot; value=&quot;309&quot;/&gt;&lt;/object&gt;&lt;/object&gt;&lt;object type=&quot;8&quot; unique_id=&quot;1009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2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 rotWithShape="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 rotWithShape="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</Template>
  <TotalTime>641</TotalTime>
  <Words>1159</Words>
  <Application>Microsoft Office PowerPoint</Application>
  <PresentationFormat>On-screen Show (4:3)</PresentationFormat>
  <Paragraphs>229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Human</vt:lpstr>
      <vt:lpstr>Slide 1</vt:lpstr>
      <vt:lpstr>Slide 2</vt:lpstr>
      <vt:lpstr>Ορισμός του προβλήματος</vt:lpstr>
      <vt:lpstr>Συνοπτικά συμπεράσματα</vt:lpstr>
      <vt:lpstr>Δομή της παρουσίασης</vt:lpstr>
      <vt:lpstr>Χαρακτηριστικά  επίγειων επικοινωνιών</vt:lpstr>
      <vt:lpstr>Χαρακτηριστικά  δορυφορικών επικοινωνιών</vt:lpstr>
      <vt:lpstr>Transmission Control Protocol</vt:lpstr>
      <vt:lpstr>Κατηγορίες  μηχανισμών αξιοπιστίας</vt:lpstr>
      <vt:lpstr>Μηχανισμοί από άκρο σε άκρο</vt:lpstr>
      <vt:lpstr>Μηχανισμοί διαχωρισμού σύνδεσης</vt:lpstr>
      <vt:lpstr>Μηχανισμοί στο επίπεδο σύνδεσης</vt:lpstr>
      <vt:lpstr>Πρωτόκολλο Snoop</vt:lpstr>
      <vt:lpstr>Παράδειγμα εφαρμογής του πρωτοκόλλου Snoop</vt:lpstr>
      <vt:lpstr>Automatic Repeat reQuest</vt:lpstr>
      <vt:lpstr>Παράμετροι πειραμάτων</vt:lpstr>
      <vt:lpstr>Σενάρια προσομοίωσης</vt:lpstr>
      <vt:lpstr>Επίγεια δίκτυα που εμφανίζουν σφάλματα</vt:lpstr>
      <vt:lpstr>Επίγεια δίκτυα που εμφανίζουν σφάλματα (ARQ)</vt:lpstr>
      <vt:lpstr>Επίγεια δίκτυα που εμφανίζουν σφάλματα (Snoop)</vt:lpstr>
      <vt:lpstr>Επίγεια δίκτυα που εμφανίζουν συμφόρηση</vt:lpstr>
      <vt:lpstr>Επίγεια δίκτυα που εμφανίζουν συμφόρηση</vt:lpstr>
      <vt:lpstr>Επέκταση σε δορυφορικά περιβάλλοντα</vt:lpstr>
      <vt:lpstr>Επέκταση σε δορυφορικά περιβάλλοντα (ARQ)</vt:lpstr>
      <vt:lpstr>Επέκταση σε δορυφορικά περιβάλλοντα (Snoop)</vt:lpstr>
      <vt:lpstr>Επέκταση σε δορυφορικά περιβάλλοντα</vt:lpstr>
      <vt:lpstr>Επίδραση του πλήθους των ενδιάμεσων κόμβων</vt:lpstr>
      <vt:lpstr>Επίδραση του πλήθους των ενδιάμεσων κόμβων (ARQ)</vt:lpstr>
      <vt:lpstr>Επίδραση του πλήθους των ενδιάμεσων κόμβων (Snoop)</vt:lpstr>
      <vt:lpstr>Επίδραση του πλήθους των ενδιάμεσων κόμβων</vt:lpstr>
      <vt:lpstr>Συμπεράσματα</vt:lpstr>
      <vt:lpstr>Συμπεράσματα</vt:lpstr>
      <vt:lpstr>Απορίες;;;</vt:lpstr>
    </vt:vector>
  </TitlesOfParts>
  <Company>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Αποτίμηση απόδοσης δικτύων  που χρησιμοποιούν  αξιόπιστα πρωτόκολλα μεταφοράς  και αξιόπιστα πρωτόκολλα σύνδεσης </dc:title>
  <dc:creator>ikomnios</dc:creator>
  <cp:lastModifiedBy>ikomnios</cp:lastModifiedBy>
  <cp:revision>174</cp:revision>
  <dcterms:created xsi:type="dcterms:W3CDTF">2009-10-21T12:39:44Z</dcterms:created>
  <dcterms:modified xsi:type="dcterms:W3CDTF">2009-11-09T15:38:24Z</dcterms:modified>
</cp:coreProperties>
</file>