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39"/>
  </p:handoutMasterIdLst>
  <p:sldIdLst>
    <p:sldId id="256" r:id="rId2"/>
    <p:sldId id="278" r:id="rId3"/>
    <p:sldId id="279" r:id="rId4"/>
    <p:sldId id="298" r:id="rId5"/>
    <p:sldId id="296" r:id="rId6"/>
    <p:sldId id="257" r:id="rId7"/>
    <p:sldId id="259" r:id="rId8"/>
    <p:sldId id="291" r:id="rId9"/>
    <p:sldId id="260" r:id="rId10"/>
    <p:sldId id="261" r:id="rId11"/>
    <p:sldId id="297" r:id="rId12"/>
    <p:sldId id="280" r:id="rId13"/>
    <p:sldId id="299" r:id="rId14"/>
    <p:sldId id="281" r:id="rId15"/>
    <p:sldId id="300" r:id="rId16"/>
    <p:sldId id="282" r:id="rId17"/>
    <p:sldId id="301" r:id="rId18"/>
    <p:sldId id="283" r:id="rId19"/>
    <p:sldId id="292" r:id="rId20"/>
    <p:sldId id="262" r:id="rId21"/>
    <p:sldId id="263" r:id="rId22"/>
    <p:sldId id="264" r:id="rId23"/>
    <p:sldId id="265" r:id="rId24"/>
    <p:sldId id="294" r:id="rId25"/>
    <p:sldId id="295" r:id="rId26"/>
    <p:sldId id="267" r:id="rId27"/>
    <p:sldId id="293" r:id="rId28"/>
    <p:sldId id="269" r:id="rId29"/>
    <p:sldId id="288" r:id="rId30"/>
    <p:sldId id="287" r:id="rId31"/>
    <p:sldId id="270" r:id="rId32"/>
    <p:sldId id="290" r:id="rId33"/>
    <p:sldId id="272" r:id="rId34"/>
    <p:sldId id="274" r:id="rId35"/>
    <p:sldId id="275" r:id="rId36"/>
    <p:sldId id="276" r:id="rId37"/>
    <p:sldId id="277" r:id="rId38"/>
  </p:sldIdLst>
  <p:sldSz cx="9144000" cy="6858000" type="screen4x3"/>
  <p:notesSz cx="6870700" cy="9653588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Μεσαίο στυλ 4 - Έμφασ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Μεσαίο στυλ 4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Μεσαίο στυλ 4 - Έμφαση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Σκούρο στυλ 1 - Έμφαση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Σκούρο στυλ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2%20(elegxos%20Propagation%20Delay)\Peirama_2_Elegxos_Propagation_Dela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10%20(nea%20topologia%20-%20elegxos%20Prop%20Delay)\Peirama_10_Elegxos_Propagation_Dela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10%20(nea%20topologia%20-%20elegxos%20Prop%20Delay)\Peirama_10_Elegxos_Propagation_Dela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9%20(nea%20topologia%20-%20elegxos%20error%20model)\Peirama_9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9%20(nea%20topologia%20-%20elegxos%20error%20model)\Peirama_9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8%20(nea%20topologia%20-%20Statistikh%20analush)\Peirama_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2%20(elegxos%20Propagation%20Delay)\Peirama_2_Elegxos_Propagation_Dela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5%20(ba8miaia_aukshsh_posostou_ptwsewn)\Peirama_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5%20(ba8miaia_aukshsh_posostou_ptwsewn)\Peirama_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4%20(elegxos%20error_model)\Peirama_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DIPLWMATIKH\Apotelesmata\Peirama_4%20(elegxos%20error_model)\Peirama_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4%20(elegxos%20error_model)\Peirama_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4%20(elegxos%20error_model)\Peirama_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niversity\Apotelesmata\Peirama_3%20(Random%20up%20and%20down)\Peirama_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n-US"/>
              <a:t>UDP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Δυναμική Δρομολόγηση</c:v>
          </c:tx>
          <c:marker>
            <c:symbol val="x"/>
            <c:size val="7"/>
          </c:marker>
          <c:cat>
            <c:numRef>
              <c:f>Φύλλο1!$F$80:$R$80</c:f>
              <c:numCache>
                <c:formatCode>0</c:formatCode>
                <c:ptCount val="13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</c:numCache>
            </c:numRef>
          </c:cat>
          <c:val>
            <c:numRef>
              <c:f>Φύλλο1!$F$82:$R$82</c:f>
              <c:numCache>
                <c:formatCode>0</c:formatCode>
                <c:ptCount val="13"/>
                <c:pt idx="0">
                  <c:v>93202.326435182418</c:v>
                </c:pt>
                <c:pt idx="1">
                  <c:v>91865.465836113348</c:v>
                </c:pt>
                <c:pt idx="2">
                  <c:v>90913.902950743868</c:v>
                </c:pt>
                <c:pt idx="3">
                  <c:v>89533.744452769301</c:v>
                </c:pt>
                <c:pt idx="4">
                  <c:v>87593.235288478099</c:v>
                </c:pt>
                <c:pt idx="5">
                  <c:v>86176.870227546693</c:v>
                </c:pt>
                <c:pt idx="6">
                  <c:v>84770.691268886425</c:v>
                </c:pt>
                <c:pt idx="7">
                  <c:v>83369.873982422301</c:v>
                </c:pt>
                <c:pt idx="8">
                  <c:v>81974.387760927057</c:v>
                </c:pt>
                <c:pt idx="9">
                  <c:v>80584.202229692368</c:v>
                </c:pt>
                <c:pt idx="10">
                  <c:v>79199.287244327279</c:v>
                </c:pt>
                <c:pt idx="11">
                  <c:v>77819.612888577278</c:v>
                </c:pt>
                <c:pt idx="12">
                  <c:v>76445.149472173391</c:v>
                </c:pt>
              </c:numCache>
            </c:numRef>
          </c:val>
        </c:ser>
        <c:ser>
          <c:idx val="1"/>
          <c:order val="1"/>
          <c:tx>
            <c:v>Στατική Δρομολόγηση</c:v>
          </c:tx>
          <c:cat>
            <c:numRef>
              <c:f>Φύλλο1!$F$80:$R$80</c:f>
              <c:numCache>
                <c:formatCode>0</c:formatCode>
                <c:ptCount val="13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</c:numCache>
            </c:numRef>
          </c:cat>
          <c:val>
            <c:numRef>
              <c:f>Φύλλο1!$F$86:$R$86</c:f>
              <c:numCache>
                <c:formatCode>0</c:formatCode>
                <c:ptCount val="13"/>
                <c:pt idx="0">
                  <c:v>84453.333057003372</c:v>
                </c:pt>
                <c:pt idx="1">
                  <c:v>84158.877053507604</c:v>
                </c:pt>
                <c:pt idx="2">
                  <c:v>83865.030040433005</c:v>
                </c:pt>
                <c:pt idx="3">
                  <c:v>83571.790130471098</c:v>
                </c:pt>
                <c:pt idx="4">
                  <c:v>83279.155444104166</c:v>
                </c:pt>
                <c:pt idx="5">
                  <c:v>82987.124109563607</c:v>
                </c:pt>
                <c:pt idx="6">
                  <c:v>82695.694262793157</c:v>
                </c:pt>
                <c:pt idx="7">
                  <c:v>82404.864047405907</c:v>
                </c:pt>
                <c:pt idx="8">
                  <c:v>82114.631614647427</c:v>
                </c:pt>
                <c:pt idx="9">
                  <c:v>81824.995123353394</c:v>
                </c:pt>
                <c:pt idx="10">
                  <c:v>81535.952739915578</c:v>
                </c:pt>
                <c:pt idx="11">
                  <c:v>81247.502638238468</c:v>
                </c:pt>
                <c:pt idx="12">
                  <c:v>80959.642999703079</c:v>
                </c:pt>
              </c:numCache>
            </c:numRef>
          </c:val>
        </c:ser>
        <c:marker val="1"/>
        <c:axId val="57218560"/>
        <c:axId val="57220480"/>
      </c:lineChart>
      <c:catAx>
        <c:axId val="57218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Καθυστέρηση</a:t>
                </a:r>
                <a:r>
                  <a:rPr lang="el-GR" baseline="0"/>
                  <a:t> διάδοσης </a:t>
                </a:r>
                <a:r>
                  <a:rPr lang="en-US"/>
                  <a:t>(ms)</a:t>
                </a:r>
                <a:endParaRPr lang="el-GR"/>
              </a:p>
            </c:rich>
          </c:tx>
          <c:layout/>
        </c:title>
        <c:numFmt formatCode="General" sourceLinked="1"/>
        <c:majorTickMark val="none"/>
        <c:tickLblPos val="nextTo"/>
        <c:crossAx val="57220480"/>
        <c:crosses val="autoZero"/>
        <c:auto val="1"/>
        <c:lblAlgn val="ctr"/>
        <c:lblOffset val="100"/>
      </c:catAx>
      <c:valAx>
        <c:axId val="57220480"/>
        <c:scaling>
          <c:orientation val="minMax"/>
          <c:min val="700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n-US"/>
                  <a:t> (Bps)</a:t>
                </a:r>
                <a:endParaRPr lang="el-GR"/>
              </a:p>
            </c:rich>
          </c:tx>
          <c:layout/>
        </c:title>
        <c:numFmt formatCode="0" sourceLinked="1"/>
        <c:tickLblPos val="nextTo"/>
        <c:crossAx val="572185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n-US"/>
              <a:t>UDP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Δυναμική Δρομολόγηση</c:v>
          </c:tx>
          <c:marker>
            <c:symbol val="x"/>
            <c:size val="7"/>
          </c:marker>
          <c:cat>
            <c:numRef>
              <c:f>Φύλλο1!$D$41:$P$41</c:f>
              <c:numCache>
                <c:formatCode>0</c:formatCode>
                <c:ptCount val="13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</c:numCache>
            </c:numRef>
          </c:cat>
          <c:val>
            <c:numRef>
              <c:f>Φύλλο1!$D$43:$P$43</c:f>
              <c:numCache>
                <c:formatCode>0</c:formatCode>
                <c:ptCount val="13"/>
                <c:pt idx="0" formatCode="General">
                  <c:v>99981.782365328938</c:v>
                </c:pt>
                <c:pt idx="1">
                  <c:v>99397.698813400508</c:v>
                </c:pt>
                <c:pt idx="2">
                  <c:v>98738.597206565391</c:v>
                </c:pt>
                <c:pt idx="3">
                  <c:v>98039.607282371508</c:v>
                </c:pt>
                <c:pt idx="4">
                  <c:v>97364.682029709598</c:v>
                </c:pt>
                <c:pt idx="5">
                  <c:v>96712.766890787098</c:v>
                </c:pt>
                <c:pt idx="6">
                  <c:v>96217.295324317194</c:v>
                </c:pt>
                <c:pt idx="7">
                  <c:v>95722.6128572452</c:v>
                </c:pt>
                <c:pt idx="8">
                  <c:v>95215.787840450372</c:v>
                </c:pt>
                <c:pt idx="9">
                  <c:v>94677.966910215371</c:v>
                </c:pt>
                <c:pt idx="10">
                  <c:v>94144.972553006053</c:v>
                </c:pt>
                <c:pt idx="11">
                  <c:v>93698.156041879818</c:v>
                </c:pt>
                <c:pt idx="12">
                  <c:v>93252.048318911096</c:v>
                </c:pt>
              </c:numCache>
            </c:numRef>
          </c:val>
        </c:ser>
        <c:ser>
          <c:idx val="1"/>
          <c:order val="1"/>
          <c:tx>
            <c:v>Στατική Δρομολόγηση</c:v>
          </c:tx>
          <c:cat>
            <c:numRef>
              <c:f>Φύλλο1!$D$41:$P$41</c:f>
              <c:numCache>
                <c:formatCode>0</c:formatCode>
                <c:ptCount val="13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</c:numCache>
            </c:numRef>
          </c:cat>
          <c:val>
            <c:numRef>
              <c:f>Φύλλο1!$D$45:$P$45</c:f>
              <c:numCache>
                <c:formatCode>General</c:formatCode>
                <c:ptCount val="13"/>
                <c:pt idx="0">
                  <c:v>85377.645560902907</c:v>
                </c:pt>
                <c:pt idx="1">
                  <c:v>85189.311804383105</c:v>
                </c:pt>
                <c:pt idx="2">
                  <c:v>85001.279191551424</c:v>
                </c:pt>
                <c:pt idx="3">
                  <c:v>84813.547000695005</c:v>
                </c:pt>
                <c:pt idx="4">
                  <c:v>84626.114512408327</c:v>
                </c:pt>
                <c:pt idx="5">
                  <c:v>84438.9810095789</c:v>
                </c:pt>
                <c:pt idx="6">
                  <c:v>84252.145777380996</c:v>
                </c:pt>
                <c:pt idx="7">
                  <c:v>84065.608103265593</c:v>
                </c:pt>
                <c:pt idx="8">
                  <c:v>83879.367276951438</c:v>
                </c:pt>
                <c:pt idx="9">
                  <c:v>83693.422590416318</c:v>
                </c:pt>
                <c:pt idx="10">
                  <c:v>83507.773337887906</c:v>
                </c:pt>
                <c:pt idx="11">
                  <c:v>83322.418815834302</c:v>
                </c:pt>
                <c:pt idx="12">
                  <c:v>83137.358322956425</c:v>
                </c:pt>
              </c:numCache>
            </c:numRef>
          </c:val>
        </c:ser>
        <c:marker val="1"/>
        <c:axId val="58902784"/>
        <c:axId val="58933632"/>
      </c:lineChart>
      <c:catAx>
        <c:axId val="589027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Καθυστέρηση</a:t>
                </a:r>
                <a:r>
                  <a:rPr lang="el-GR" baseline="0"/>
                  <a:t> διάδοσης </a:t>
                </a:r>
                <a:r>
                  <a:rPr lang="en-US"/>
                  <a:t>(ms)</a:t>
                </a:r>
                <a:endParaRPr lang="el-GR"/>
              </a:p>
            </c:rich>
          </c:tx>
          <c:layout/>
        </c:title>
        <c:numFmt formatCode="General" sourceLinked="1"/>
        <c:majorTickMark val="none"/>
        <c:tickLblPos val="nextTo"/>
        <c:crossAx val="58933632"/>
        <c:crosses val="autoZero"/>
        <c:auto val="1"/>
        <c:lblAlgn val="ctr"/>
        <c:lblOffset val="100"/>
      </c:catAx>
      <c:valAx>
        <c:axId val="58933632"/>
        <c:scaling>
          <c:orientation val="minMax"/>
          <c:min val="820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n-US"/>
                  <a:t> (Bps)</a:t>
                </a:r>
                <a:endParaRPr lang="el-GR"/>
              </a:p>
            </c:rich>
          </c:tx>
          <c:layout/>
        </c:title>
        <c:numFmt formatCode="General" sourceLinked="1"/>
        <c:tickLblPos val="nextTo"/>
        <c:crossAx val="589027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Τ</a:t>
            </a:r>
            <a:r>
              <a:rPr lang="en-US"/>
              <a:t>CP</a:t>
            </a:r>
            <a:endParaRPr lang="el-GR"/>
          </a:p>
        </c:rich>
      </c:tx>
      <c:layout/>
    </c:title>
    <c:plotArea>
      <c:layout/>
      <c:lineChart>
        <c:grouping val="standard"/>
        <c:ser>
          <c:idx val="4"/>
          <c:order val="0"/>
          <c:tx>
            <c:v>Δυναμική Δρομολόγηση</c:v>
          </c:tx>
          <c:cat>
            <c:numRef>
              <c:f>Φύλλο1!$D$2:$O$2</c:f>
              <c:numCache>
                <c:formatCode>0</c:formatCode>
                <c:ptCount val="1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</c:numCache>
            </c:numRef>
          </c:cat>
          <c:val>
            <c:numRef>
              <c:f>Φύλλο1!$D$4:$O$4</c:f>
              <c:numCache>
                <c:formatCode>0</c:formatCode>
                <c:ptCount val="12"/>
                <c:pt idx="0">
                  <c:v>21755.395025059901</c:v>
                </c:pt>
                <c:pt idx="1">
                  <c:v>10164.113721591018</c:v>
                </c:pt>
                <c:pt idx="2">
                  <c:v>5908.66433832456</c:v>
                </c:pt>
                <c:pt idx="3">
                  <c:v>4144.5759664831767</c:v>
                </c:pt>
                <c:pt idx="4">
                  <c:v>3012.49675574506</c:v>
                </c:pt>
                <c:pt idx="5">
                  <c:v>1928.9621826094599</c:v>
                </c:pt>
                <c:pt idx="6">
                  <c:v>1374.88370322061</c:v>
                </c:pt>
                <c:pt idx="7">
                  <c:v>1396.2154391869301</c:v>
                </c:pt>
                <c:pt idx="8">
                  <c:v>1115.8193955971599</c:v>
                </c:pt>
                <c:pt idx="9">
                  <c:v>577.16286554642204</c:v>
                </c:pt>
                <c:pt idx="10">
                  <c:v>918.20877976667134</c:v>
                </c:pt>
                <c:pt idx="11">
                  <c:v>424.48907175659383</c:v>
                </c:pt>
              </c:numCache>
            </c:numRef>
          </c:val>
        </c:ser>
        <c:ser>
          <c:idx val="5"/>
          <c:order val="1"/>
          <c:tx>
            <c:v>Στατική Δρομολόγηση</c:v>
          </c:tx>
          <c:cat>
            <c:numRef>
              <c:f>Φύλλο1!$D$2:$O$2</c:f>
              <c:numCache>
                <c:formatCode>0</c:formatCode>
                <c:ptCount val="1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</c:numCache>
            </c:numRef>
          </c:cat>
          <c:val>
            <c:numRef>
              <c:f>Φύλλο1!$D$10:$O$10</c:f>
              <c:numCache>
                <c:formatCode>0</c:formatCode>
                <c:ptCount val="12"/>
                <c:pt idx="0">
                  <c:v>16304.284278432175</c:v>
                </c:pt>
                <c:pt idx="1">
                  <c:v>7598.7696079929001</c:v>
                </c:pt>
                <c:pt idx="2">
                  <c:v>4650.4309669731902</c:v>
                </c:pt>
                <c:pt idx="3">
                  <c:v>2763.1548788461</c:v>
                </c:pt>
                <c:pt idx="4">
                  <c:v>1443.1066758461711</c:v>
                </c:pt>
                <c:pt idx="5">
                  <c:v>1699.4435083680901</c:v>
                </c:pt>
                <c:pt idx="6">
                  <c:v>1337.3910285068698</c:v>
                </c:pt>
                <c:pt idx="7">
                  <c:v>950.74350377160351</c:v>
                </c:pt>
                <c:pt idx="8">
                  <c:v>958.047607968595</c:v>
                </c:pt>
                <c:pt idx="9">
                  <c:v>785.01864756904854</c:v>
                </c:pt>
                <c:pt idx="10">
                  <c:v>876.27980665763698</c:v>
                </c:pt>
                <c:pt idx="11">
                  <c:v>416.23134238807296</c:v>
                </c:pt>
              </c:numCache>
            </c:numRef>
          </c:val>
        </c:ser>
        <c:marker val="1"/>
        <c:axId val="58967936"/>
        <c:axId val="58974208"/>
      </c:lineChart>
      <c:catAx>
        <c:axId val="58967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Καθυστέρηση</a:t>
                </a:r>
                <a:r>
                  <a:rPr lang="el-GR" baseline="0"/>
                  <a:t> διάδοσης (</a:t>
                </a:r>
                <a:r>
                  <a:rPr lang="en-US" baseline="0"/>
                  <a:t>ms)</a:t>
                </a:r>
                <a:endParaRPr lang="el-GR"/>
              </a:p>
            </c:rich>
          </c:tx>
          <c:layout/>
        </c:title>
        <c:numFmt formatCode="0" sourceLinked="1"/>
        <c:majorTickMark val="none"/>
        <c:tickLblPos val="nextTo"/>
        <c:crossAx val="58974208"/>
        <c:crosses val="autoZero"/>
        <c:auto val="1"/>
        <c:lblAlgn val="ctr"/>
        <c:lblOffset val="100"/>
      </c:catAx>
      <c:valAx>
        <c:axId val="58974208"/>
        <c:scaling>
          <c:orientation val="minMax"/>
          <c:max val="220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n-US"/>
                  <a:t> (Bps)</a:t>
                </a:r>
                <a:endParaRPr lang="el-GR"/>
              </a:p>
            </c:rich>
          </c:tx>
          <c:layout/>
        </c:title>
        <c:numFmt formatCode="0" sourceLinked="1"/>
        <c:tickLblPos val="nextTo"/>
        <c:crossAx val="58967936"/>
        <c:crosses val="autoZero"/>
        <c:crossBetween val="between"/>
        <c:majorUnit val="5000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250</a:t>
            </a:r>
            <a:r>
              <a:rPr lang="en-US" baseline="0"/>
              <a:t>ms</a:t>
            </a:r>
            <a:endParaRPr lang="en-US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Φύλλο1!$B$64:$Q$64</c:f>
              <c:numCache>
                <c:formatCode>0</c:formatCode>
                <c:ptCount val="16"/>
                <c:pt idx="0">
                  <c:v>98056.805376851087</c:v>
                </c:pt>
                <c:pt idx="1">
                  <c:v>97558.319813951894</c:v>
                </c:pt>
                <c:pt idx="2">
                  <c:v>97064.829096372501</c:v>
                </c:pt>
                <c:pt idx="3">
                  <c:v>96576.333224112648</c:v>
                </c:pt>
                <c:pt idx="4">
                  <c:v>96092.832197172378</c:v>
                </c:pt>
                <c:pt idx="5">
                  <c:v>95608.332201168218</c:v>
                </c:pt>
                <c:pt idx="6">
                  <c:v>95174.779627424403</c:v>
                </c:pt>
                <c:pt idx="7">
                  <c:v>94690.279631420301</c:v>
                </c:pt>
                <c:pt idx="8">
                  <c:v>94213.771387927598</c:v>
                </c:pt>
                <c:pt idx="9">
                  <c:v>93759.240463841357</c:v>
                </c:pt>
                <c:pt idx="10">
                  <c:v>93254.761086558603</c:v>
                </c:pt>
                <c:pt idx="11">
                  <c:v>88376.7951474078</c:v>
                </c:pt>
                <c:pt idx="12">
                  <c:v>78613.870485659005</c:v>
                </c:pt>
                <c:pt idx="13">
                  <c:v>68750.049948453103</c:v>
                </c:pt>
                <c:pt idx="14">
                  <c:v>58979.133534192697</c:v>
                </c:pt>
                <c:pt idx="15">
                  <c:v>49179.247017078298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Φύλλο1!$B$73:$Q$73</c:f>
              <c:numCache>
                <c:formatCode>0</c:formatCode>
                <c:ptCount val="16"/>
                <c:pt idx="0">
                  <c:v>82909.437460540707</c:v>
                </c:pt>
                <c:pt idx="1">
                  <c:v>82490.869422756427</c:v>
                </c:pt>
                <c:pt idx="2">
                  <c:v>82066.307570587102</c:v>
                </c:pt>
                <c:pt idx="3">
                  <c:v>81669.716852208338</c:v>
                </c:pt>
                <c:pt idx="4">
                  <c:v>81267.132319446304</c:v>
                </c:pt>
                <c:pt idx="5">
                  <c:v>80847.565312597406</c:v>
                </c:pt>
                <c:pt idx="6">
                  <c:v>80471.952944561199</c:v>
                </c:pt>
                <c:pt idx="7">
                  <c:v>80060.377690223599</c:v>
                </c:pt>
                <c:pt idx="8">
                  <c:v>79652.798312141793</c:v>
                </c:pt>
                <c:pt idx="9">
                  <c:v>79267.196253466318</c:v>
                </c:pt>
                <c:pt idx="10">
                  <c:v>78839.637494106006</c:v>
                </c:pt>
                <c:pt idx="11">
                  <c:v>74722.885981666899</c:v>
                </c:pt>
                <c:pt idx="12">
                  <c:v>66518.018585005979</c:v>
                </c:pt>
                <c:pt idx="13">
                  <c:v>58209.509880901584</c:v>
                </c:pt>
                <c:pt idx="14">
                  <c:v>49952.948087055003</c:v>
                </c:pt>
                <c:pt idx="15">
                  <c:v>41651.432236255045</c:v>
                </c:pt>
              </c:numCache>
            </c:numRef>
          </c:val>
        </c:ser>
        <c:marker val="1"/>
        <c:axId val="58438400"/>
        <c:axId val="58440320"/>
      </c:lineChart>
      <c:catAx>
        <c:axId val="58438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 smtClean="0"/>
                  <a:t>Ρυθμός</a:t>
                </a:r>
                <a:r>
                  <a:rPr lang="el-GR" baseline="0" dirty="0" smtClean="0"/>
                  <a:t> </a:t>
                </a:r>
                <a:r>
                  <a:rPr lang="el-GR" baseline="0" dirty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58440320"/>
        <c:crosses val="autoZero"/>
        <c:auto val="1"/>
        <c:lblAlgn val="ctr"/>
        <c:lblOffset val="100"/>
      </c:catAx>
      <c:valAx>
        <c:axId val="58440320"/>
        <c:scaling>
          <c:orientation val="minMax"/>
          <c:max val="100000"/>
          <c:min val="40000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5843840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</a:t>
            </a:r>
            <a:r>
              <a:rPr lang="en-US" baseline="0"/>
              <a:t>800ms</a:t>
            </a:r>
            <a:endParaRPr lang="en-US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Φύλλο1!$B$116:$Q$116</c:f>
              <c:numCache>
                <c:formatCode>0</c:formatCode>
                <c:ptCount val="16"/>
                <c:pt idx="0">
                  <c:v>93597.577956540423</c:v>
                </c:pt>
                <c:pt idx="1">
                  <c:v>93127.133411309638</c:v>
                </c:pt>
                <c:pt idx="2">
                  <c:v>92664.645644857097</c:v>
                </c:pt>
                <c:pt idx="3">
                  <c:v>92204.147073098808</c:v>
                </c:pt>
                <c:pt idx="4">
                  <c:v>91756.578266854427</c:v>
                </c:pt>
                <c:pt idx="5">
                  <c:v>91280.1661375408</c:v>
                </c:pt>
                <c:pt idx="6">
                  <c:v>90861.440654365389</c:v>
                </c:pt>
                <c:pt idx="7">
                  <c:v>90395.873573484438</c:v>
                </c:pt>
                <c:pt idx="8">
                  <c:v>89943.327279490448</c:v>
                </c:pt>
                <c:pt idx="9">
                  <c:v>89506.694701329208</c:v>
                </c:pt>
                <c:pt idx="10">
                  <c:v>89026.408548762978</c:v>
                </c:pt>
                <c:pt idx="11">
                  <c:v>84384.622729334427</c:v>
                </c:pt>
                <c:pt idx="12">
                  <c:v>75113.733337841972</c:v>
                </c:pt>
                <c:pt idx="13">
                  <c:v>65725.635603756396</c:v>
                </c:pt>
                <c:pt idx="14">
                  <c:v>56389.384544689499</c:v>
                </c:pt>
                <c:pt idx="15">
                  <c:v>46987.762474239884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Φύλλο1!$B$123:$Q$123</c:f>
              <c:numCache>
                <c:formatCode>0</c:formatCode>
                <c:ptCount val="16"/>
                <c:pt idx="0">
                  <c:v>81890.172582531595</c:v>
                </c:pt>
                <c:pt idx="1">
                  <c:v>81478.409280786698</c:v>
                </c:pt>
                <c:pt idx="2">
                  <c:v>81057.694602916905</c:v>
                </c:pt>
                <c:pt idx="3">
                  <c:v>80665.823248116198</c:v>
                </c:pt>
                <c:pt idx="4">
                  <c:v>80275.941088009378</c:v>
                </c:pt>
                <c:pt idx="5">
                  <c:v>79863.183188917697</c:v>
                </c:pt>
                <c:pt idx="6">
                  <c:v>79496.176767797457</c:v>
                </c:pt>
                <c:pt idx="7">
                  <c:v>79091.375647482797</c:v>
                </c:pt>
                <c:pt idx="8">
                  <c:v>78692.542111251518</c:v>
                </c:pt>
                <c:pt idx="9">
                  <c:v>78315.589716659422</c:v>
                </c:pt>
                <c:pt idx="10">
                  <c:v>77890.896649400398</c:v>
                </c:pt>
                <c:pt idx="11">
                  <c:v>73832.939472783793</c:v>
                </c:pt>
                <c:pt idx="12">
                  <c:v>65722.651782038811</c:v>
                </c:pt>
                <c:pt idx="13">
                  <c:v>57512.169019575784</c:v>
                </c:pt>
                <c:pt idx="14">
                  <c:v>49372.303371121685</c:v>
                </c:pt>
                <c:pt idx="15">
                  <c:v>41172.761288294801</c:v>
                </c:pt>
              </c:numCache>
            </c:numRef>
          </c:val>
        </c:ser>
        <c:marker val="1"/>
        <c:axId val="60177408"/>
        <c:axId val="60208256"/>
      </c:lineChart>
      <c:catAx>
        <c:axId val="60177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baseline="0" dirty="0" smtClean="0"/>
                  <a:t>Ρυθμός </a:t>
                </a:r>
                <a:r>
                  <a:rPr lang="el-GR" baseline="0" dirty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60208256"/>
        <c:crosses val="autoZero"/>
        <c:auto val="1"/>
        <c:lblAlgn val="ctr"/>
        <c:lblOffset val="100"/>
      </c:catAx>
      <c:valAx>
        <c:axId val="60208256"/>
        <c:scaling>
          <c:orientation val="minMax"/>
          <c:min val="40000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60177408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cat>
            <c:strRef>
              <c:f>Φύλλο1!$L$72:$L$73</c:f>
              <c:strCache>
                <c:ptCount val="2"/>
                <c:pt idx="0">
                  <c:v>Δυναμική Δρομολόγηση</c:v>
                </c:pt>
                <c:pt idx="1">
                  <c:v>Στατική Δρομολόγηση</c:v>
                </c:pt>
              </c:strCache>
            </c:strRef>
          </c:cat>
          <c:val>
            <c:numRef>
              <c:f>Φύλλο1!$M$72:$M$73</c:f>
              <c:numCache>
                <c:formatCode>General</c:formatCode>
                <c:ptCount val="2"/>
                <c:pt idx="0">
                  <c:v>43</c:v>
                </c:pt>
                <c:pt idx="1">
                  <c:v>17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Τ</a:t>
            </a:r>
            <a:r>
              <a:rPr lang="en-US"/>
              <a:t>CP</a:t>
            </a:r>
            <a:endParaRPr lang="el-GR"/>
          </a:p>
        </c:rich>
      </c:tx>
      <c:layout/>
    </c:title>
    <c:plotArea>
      <c:layout/>
      <c:lineChart>
        <c:grouping val="standard"/>
        <c:ser>
          <c:idx val="4"/>
          <c:order val="1"/>
          <c:tx>
            <c:v>Δυναμική Δρομολόγηση</c:v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cat>
            <c:numRef>
              <c:f>Φύλλο1!$D$2:$O$2</c:f>
              <c:numCache>
                <c:formatCode>0</c:formatCode>
                <c:ptCount val="1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</c:numCache>
            </c:numRef>
          </c:cat>
          <c:val>
            <c:numRef>
              <c:f>Φύλλο1!$D$4:$O$4</c:f>
              <c:numCache>
                <c:formatCode>0</c:formatCode>
                <c:ptCount val="12"/>
                <c:pt idx="0">
                  <c:v>38133.166442410635</c:v>
                </c:pt>
                <c:pt idx="1">
                  <c:v>17699.314013005202</c:v>
                </c:pt>
                <c:pt idx="2">
                  <c:v>8699.965369743426</c:v>
                </c:pt>
                <c:pt idx="3">
                  <c:v>4189.3590280687231</c:v>
                </c:pt>
                <c:pt idx="4">
                  <c:v>3527.4137486082022</c:v>
                </c:pt>
                <c:pt idx="5">
                  <c:v>2145.6713153555015</c:v>
                </c:pt>
                <c:pt idx="6">
                  <c:v>1596.09191218823</c:v>
                </c:pt>
                <c:pt idx="7">
                  <c:v>1103.7102733038</c:v>
                </c:pt>
                <c:pt idx="8">
                  <c:v>976.34694142879448</c:v>
                </c:pt>
                <c:pt idx="9">
                  <c:v>709.89948964436303</c:v>
                </c:pt>
                <c:pt idx="10">
                  <c:v>525.64980600474848</c:v>
                </c:pt>
                <c:pt idx="11">
                  <c:v>670.77129468090538</c:v>
                </c:pt>
              </c:numCache>
            </c:numRef>
          </c:val>
        </c:ser>
        <c:ser>
          <c:idx val="5"/>
          <c:order val="2"/>
          <c:tx>
            <c:v>Στατική Δρομολόγηση</c:v>
          </c:tx>
          <c:spPr>
            <a:ln>
              <a:solidFill>
                <a:schemeClr val="accent1">
                  <a:lumMod val="75000"/>
                </a:schemeClr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pPr>
              <a:effectLst>
                <a:outerShdw blurRad="50800" dist="50800" dir="5400000" algn="ctr" rotWithShape="0">
                  <a:schemeClr val="bg1"/>
                </a:outerShdw>
              </a:effectLst>
            </c:spPr>
          </c:marker>
          <c:cat>
            <c:numRef>
              <c:f>Φύλλο1!$D$2:$O$2</c:f>
              <c:numCache>
                <c:formatCode>0</c:formatCode>
                <c:ptCount val="1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</c:numCache>
            </c:numRef>
          </c:cat>
          <c:val>
            <c:numRef>
              <c:f>Φύλλο1!$D$10:$O$10</c:f>
              <c:numCache>
                <c:formatCode>0</c:formatCode>
                <c:ptCount val="12"/>
                <c:pt idx="0">
                  <c:v>32375.705636048897</c:v>
                </c:pt>
                <c:pt idx="1">
                  <c:v>15712.664274215214</c:v>
                </c:pt>
                <c:pt idx="2">
                  <c:v>10992.540938624787</c:v>
                </c:pt>
                <c:pt idx="3">
                  <c:v>6965.7774963488619</c:v>
                </c:pt>
                <c:pt idx="4">
                  <c:v>4932.9229934969253</c:v>
                </c:pt>
                <c:pt idx="5">
                  <c:v>4610.9402122106385</c:v>
                </c:pt>
                <c:pt idx="6">
                  <c:v>3617.6375439790422</c:v>
                </c:pt>
                <c:pt idx="7">
                  <c:v>1421.8625654309301</c:v>
                </c:pt>
                <c:pt idx="8">
                  <c:v>1053.3497618788499</c:v>
                </c:pt>
                <c:pt idx="9">
                  <c:v>812.14626728973246</c:v>
                </c:pt>
                <c:pt idx="10">
                  <c:v>655.00148076531195</c:v>
                </c:pt>
                <c:pt idx="11">
                  <c:v>768.65421457930802</c:v>
                </c:pt>
              </c:numCache>
            </c:numRef>
          </c:val>
        </c:ser>
        <c:ser>
          <c:idx val="2"/>
          <c:order val="0"/>
          <c:tx>
            <c:v>Στατική Δρομολόγηση- Ενναλακτική διαδρομή</c:v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none"/>
          </c:marker>
          <c:val>
            <c:numRef>
              <c:f>Φύλλο1!$D$16:$O$16</c:f>
              <c:numCache>
                <c:formatCode>0</c:formatCode>
                <c:ptCount val="12"/>
                <c:pt idx="0">
                  <c:v>15364.0766378353</c:v>
                </c:pt>
                <c:pt idx="1">
                  <c:v>4259.16504794499</c:v>
                </c:pt>
                <c:pt idx="2">
                  <c:v>4237.6584955386397</c:v>
                </c:pt>
                <c:pt idx="3">
                  <c:v>619.75472075132302</c:v>
                </c:pt>
                <c:pt idx="4">
                  <c:v>740.29168658265053</c:v>
                </c:pt>
                <c:pt idx="5">
                  <c:v>433.43108643820005</c:v>
                </c:pt>
                <c:pt idx="6">
                  <c:v>257.30416272357201</c:v>
                </c:pt>
                <c:pt idx="7">
                  <c:v>273.43501179965199</c:v>
                </c:pt>
                <c:pt idx="8">
                  <c:v>220.09843845142819</c:v>
                </c:pt>
                <c:pt idx="9">
                  <c:v>490.25127136932502</c:v>
                </c:pt>
                <c:pt idx="10">
                  <c:v>462.46920804507477</c:v>
                </c:pt>
                <c:pt idx="11">
                  <c:v>381.00537036140969</c:v>
                </c:pt>
              </c:numCache>
            </c:numRef>
          </c:val>
        </c:ser>
        <c:marker val="1"/>
        <c:axId val="57374208"/>
        <c:axId val="57376128"/>
      </c:lineChart>
      <c:catAx>
        <c:axId val="57374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Καθυστέρηση</a:t>
                </a:r>
                <a:r>
                  <a:rPr lang="el-GR" baseline="0"/>
                  <a:t> διάδοσης (</a:t>
                </a:r>
                <a:r>
                  <a:rPr lang="en-US" baseline="0"/>
                  <a:t>ms)</a:t>
                </a:r>
                <a:endParaRPr lang="el-GR"/>
              </a:p>
            </c:rich>
          </c:tx>
          <c:layout/>
        </c:title>
        <c:numFmt formatCode="0" sourceLinked="1"/>
        <c:majorTickMark val="none"/>
        <c:tickLblPos val="nextTo"/>
        <c:crossAx val="57376128"/>
        <c:crosses val="autoZero"/>
        <c:auto val="1"/>
        <c:lblAlgn val="ctr"/>
        <c:lblOffset val="100"/>
      </c:catAx>
      <c:valAx>
        <c:axId val="57376128"/>
        <c:scaling>
          <c:orientation val="minMax"/>
          <c:max val="400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n-US"/>
                  <a:t> (Bps)</a:t>
                </a:r>
                <a:endParaRPr lang="el-GR"/>
              </a:p>
            </c:rich>
          </c:tx>
          <c:layout/>
        </c:title>
        <c:numFmt formatCode="0" sourceLinked="1"/>
        <c:tickLblPos val="nextTo"/>
        <c:crossAx val="57374208"/>
        <c:crosses val="autoZero"/>
        <c:crossBetween val="between"/>
        <c:majorUnit val="5000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sz="1400" baseline="0"/>
              <a:t>Καθυστέρηση διάδοσης</a:t>
            </a:r>
            <a:r>
              <a:rPr lang="en-US" sz="1400" baseline="0"/>
              <a:t> 3000ms</a:t>
            </a:r>
            <a:endParaRPr lang="el-GR" sz="1400" baseline="0"/>
          </a:p>
        </c:rich>
      </c:tx>
      <c:layout>
        <c:manualLayout>
          <c:xMode val="edge"/>
          <c:yMode val="edge"/>
          <c:x val="0.27336348913832581"/>
          <c:y val="2.7777767651732416E-2"/>
        </c:manualLayout>
      </c:layout>
    </c:title>
    <c:plotArea>
      <c:layout/>
      <c:lineChart>
        <c:grouping val="standard"/>
        <c:ser>
          <c:idx val="0"/>
          <c:order val="0"/>
          <c:tx>
            <c:v>Δυναμική δρομολόγηση</c:v>
          </c:tx>
          <c:cat>
            <c:numRef>
              <c:f>Φύλλο1!$C$128:$L$128</c:f>
              <c:numCache>
                <c:formatCode>0%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0.89999999999999991</c:v>
                </c:pt>
              </c:numCache>
            </c:numRef>
          </c:cat>
          <c:val>
            <c:numRef>
              <c:f>Φύλλο1!$C$447:$L$447</c:f>
              <c:numCache>
                <c:formatCode>General</c:formatCode>
                <c:ptCount val="10"/>
                <c:pt idx="0">
                  <c:v>99555.57284132643</c:v>
                </c:pt>
                <c:pt idx="1">
                  <c:v>97958.467277285978</c:v>
                </c:pt>
                <c:pt idx="2">
                  <c:v>95513.943384776197</c:v>
                </c:pt>
                <c:pt idx="3">
                  <c:v>93792.928756526395</c:v>
                </c:pt>
                <c:pt idx="4">
                  <c:v>92856.505325596605</c:v>
                </c:pt>
                <c:pt idx="5">
                  <c:v>91744.066201845548</c:v>
                </c:pt>
                <c:pt idx="6">
                  <c:v>88165.662180510306</c:v>
                </c:pt>
                <c:pt idx="7">
                  <c:v>85737.593012825193</c:v>
                </c:pt>
                <c:pt idx="8">
                  <c:v>82752.057713202099</c:v>
                </c:pt>
                <c:pt idx="9">
                  <c:v>85312.512621521455</c:v>
                </c:pt>
              </c:numCache>
            </c:numRef>
          </c:val>
        </c:ser>
        <c:ser>
          <c:idx val="1"/>
          <c:order val="1"/>
          <c:tx>
            <c:v>Στατική δρομολόγηση</c:v>
          </c:tx>
          <c:cat>
            <c:numRef>
              <c:f>Φύλλο1!$C$128:$L$128</c:f>
              <c:numCache>
                <c:formatCode>0%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0.89999999999999991</c:v>
                </c:pt>
              </c:numCache>
            </c:numRef>
          </c:cat>
          <c:val>
            <c:numRef>
              <c:f>Φύλλο1!$C$454:$L$454</c:f>
              <c:numCache>
                <c:formatCode>General</c:formatCode>
                <c:ptCount val="10"/>
                <c:pt idx="0">
                  <c:v>99700.673596599023</c:v>
                </c:pt>
                <c:pt idx="1">
                  <c:v>96059.193130102372</c:v>
                </c:pt>
                <c:pt idx="2">
                  <c:v>93267.125504175405</c:v>
                </c:pt>
                <c:pt idx="3">
                  <c:v>90025.295399707698</c:v>
                </c:pt>
                <c:pt idx="4">
                  <c:v>85985.909769269798</c:v>
                </c:pt>
                <c:pt idx="5">
                  <c:v>88677.753162174195</c:v>
                </c:pt>
                <c:pt idx="6">
                  <c:v>82793.194525263578</c:v>
                </c:pt>
                <c:pt idx="7">
                  <c:v>81496.013718254195</c:v>
                </c:pt>
                <c:pt idx="8">
                  <c:v>80197.835655194707</c:v>
                </c:pt>
                <c:pt idx="9">
                  <c:v>83690.724970244293</c:v>
                </c:pt>
              </c:numCache>
            </c:numRef>
          </c:val>
        </c:ser>
        <c:marker val="1"/>
        <c:axId val="57396224"/>
        <c:axId val="57554048"/>
      </c:lineChart>
      <c:catAx>
        <c:axId val="57396224"/>
        <c:scaling>
          <c:orientation val="minMax"/>
        </c:scaling>
        <c:axPos val="b"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000" b="1" i="0" baseline="0" dirty="0"/>
                  <a:t>Ποσοστό </a:t>
                </a:r>
                <a:r>
                  <a:rPr lang="el-GR" sz="1000" b="1" i="0" baseline="0" dirty="0" smtClean="0"/>
                  <a:t>διακοπής </a:t>
                </a:r>
                <a:r>
                  <a:rPr lang="el-GR" sz="1000" b="1" i="0" baseline="0" dirty="0"/>
                  <a:t>των συνδέσεων των κόμβων</a:t>
                </a:r>
                <a:endParaRPr lang="el-GR" sz="1000" dirty="0"/>
              </a:p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l-GR" sz="1000" b="1" i="0" baseline="0" dirty="0"/>
              </a:p>
            </c:rich>
          </c:tx>
          <c:layout/>
        </c:title>
        <c:numFmt formatCode="0%" sourceLinked="1"/>
        <c:majorTickMark val="none"/>
        <c:tickLblPos val="nextTo"/>
        <c:crossAx val="57554048"/>
        <c:crosses val="autoZero"/>
        <c:auto val="1"/>
        <c:lblAlgn val="ctr"/>
        <c:lblOffset val="100"/>
      </c:catAx>
      <c:valAx>
        <c:axId val="57554048"/>
        <c:scaling>
          <c:orientation val="minMax"/>
          <c:max val="110000"/>
          <c:min val="750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l-GR" baseline="0"/>
                  <a:t> (</a:t>
                </a:r>
                <a:r>
                  <a:rPr lang="en-US" baseline="0"/>
                  <a:t>Bps)</a:t>
                </a:r>
                <a:endParaRPr lang="el-GR"/>
              </a:p>
            </c:rich>
          </c:tx>
          <c:layout/>
        </c:title>
        <c:numFmt formatCode="General" sourceLinked="1"/>
        <c:tickLblPos val="nextTo"/>
        <c:crossAx val="573962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 sz="1400" baseline="0"/>
              <a:t>Καθυστέρηση διάδοσης</a:t>
            </a:r>
            <a:r>
              <a:rPr lang="en-US" sz="1400" baseline="0"/>
              <a:t> </a:t>
            </a:r>
            <a:r>
              <a:rPr lang="el-GR" sz="1400" baseline="0"/>
              <a:t>6</a:t>
            </a:r>
            <a:r>
              <a:rPr lang="en-US" sz="1400" baseline="0"/>
              <a:t>00ms</a:t>
            </a:r>
            <a:endParaRPr lang="el-GR" sz="1400" baseline="0"/>
          </a:p>
        </c:rich>
      </c:tx>
      <c:layout>
        <c:manualLayout>
          <c:xMode val="edge"/>
          <c:yMode val="edge"/>
          <c:x val="0.26105911818230959"/>
          <c:y val="2.7777981240717002E-2"/>
        </c:manualLayout>
      </c:layout>
    </c:title>
    <c:plotArea>
      <c:layout/>
      <c:lineChart>
        <c:grouping val="standard"/>
        <c:ser>
          <c:idx val="0"/>
          <c:order val="0"/>
          <c:tx>
            <c:v>Δυναμική δρομολόγηση</c:v>
          </c:tx>
          <c:cat>
            <c:numRef>
              <c:f>Φύλλο1!$C$128:$L$128</c:f>
              <c:numCache>
                <c:formatCode>0%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0.89999999999999991</c:v>
                </c:pt>
              </c:numCache>
            </c:numRef>
          </c:cat>
          <c:val>
            <c:numRef>
              <c:f>Φύλλο1!$C$178:$L$178</c:f>
              <c:numCache>
                <c:formatCode>General</c:formatCode>
                <c:ptCount val="10"/>
                <c:pt idx="0">
                  <c:v>8470.98354704339</c:v>
                </c:pt>
                <c:pt idx="1">
                  <c:v>8021.5961409998154</c:v>
                </c:pt>
                <c:pt idx="2">
                  <c:v>7605.9740986546603</c:v>
                </c:pt>
                <c:pt idx="3">
                  <c:v>7217.1489051368399</c:v>
                </c:pt>
                <c:pt idx="4">
                  <c:v>6629.53774485137</c:v>
                </c:pt>
                <c:pt idx="5">
                  <c:v>6181.6805204789298</c:v>
                </c:pt>
                <c:pt idx="6">
                  <c:v>6014.4032410744803</c:v>
                </c:pt>
                <c:pt idx="7">
                  <c:v>5878.3961023465599</c:v>
                </c:pt>
                <c:pt idx="8">
                  <c:v>5999.6843152006595</c:v>
                </c:pt>
                <c:pt idx="9">
                  <c:v>5095.0433564284795</c:v>
                </c:pt>
              </c:numCache>
            </c:numRef>
          </c:val>
        </c:ser>
        <c:ser>
          <c:idx val="1"/>
          <c:order val="1"/>
          <c:tx>
            <c:v>Στατική δρομολόγηση</c:v>
          </c:tx>
          <c:cat>
            <c:numRef>
              <c:f>Φύλλο1!$C$128:$L$128</c:f>
              <c:numCache>
                <c:formatCode>0%</c:formatCode>
                <c:ptCount val="10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0.5</c:v>
                </c:pt>
                <c:pt idx="6">
                  <c:v>0.60000000000000064</c:v>
                </c:pt>
                <c:pt idx="7">
                  <c:v>0.70000000000000062</c:v>
                </c:pt>
                <c:pt idx="8">
                  <c:v>0.79999999999999993</c:v>
                </c:pt>
                <c:pt idx="9">
                  <c:v>0.89999999999999991</c:v>
                </c:pt>
              </c:numCache>
            </c:numRef>
          </c:cat>
          <c:val>
            <c:numRef>
              <c:f>Φύλλο1!$C$185:$L$185</c:f>
              <c:numCache>
                <c:formatCode>General</c:formatCode>
                <c:ptCount val="10"/>
                <c:pt idx="0">
                  <c:v>8572.894185050267</c:v>
                </c:pt>
                <c:pt idx="1">
                  <c:v>7870.1929265363597</c:v>
                </c:pt>
                <c:pt idx="2">
                  <c:v>7352.0548848636354</c:v>
                </c:pt>
                <c:pt idx="3">
                  <c:v>6745.3302897864814</c:v>
                </c:pt>
                <c:pt idx="4">
                  <c:v>5958.4755557405369</c:v>
                </c:pt>
                <c:pt idx="5">
                  <c:v>5252.1645752761524</c:v>
                </c:pt>
                <c:pt idx="6">
                  <c:v>4952.0922225017321</c:v>
                </c:pt>
                <c:pt idx="7">
                  <c:v>4727.8407087301575</c:v>
                </c:pt>
                <c:pt idx="8">
                  <c:v>5808.9361457059995</c:v>
                </c:pt>
                <c:pt idx="9">
                  <c:v>5045.6126553001704</c:v>
                </c:pt>
              </c:numCache>
            </c:numRef>
          </c:val>
        </c:ser>
        <c:marker val="1"/>
        <c:axId val="57597952"/>
        <c:axId val="57599872"/>
      </c:lineChart>
      <c:catAx>
        <c:axId val="57597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sz="1000" b="1" i="0" baseline="0" dirty="0"/>
                  <a:t>Ποσοστό </a:t>
                </a:r>
                <a:r>
                  <a:rPr lang="el-GR" sz="1000" b="1" i="0" baseline="0" dirty="0" smtClean="0"/>
                  <a:t>διακοπής </a:t>
                </a:r>
                <a:r>
                  <a:rPr lang="el-GR" sz="1000" b="1" i="0" baseline="0" dirty="0"/>
                  <a:t>των συνδέσεων των κόμβων</a:t>
                </a:r>
              </a:p>
            </c:rich>
          </c:tx>
          <c:layout>
            <c:manualLayout>
              <c:xMode val="edge"/>
              <c:yMode val="edge"/>
              <c:x val="0.29687798327738119"/>
              <c:y val="0.92783913950555064"/>
            </c:manualLayout>
          </c:layout>
        </c:title>
        <c:numFmt formatCode="0%" sourceLinked="1"/>
        <c:majorTickMark val="none"/>
        <c:tickLblPos val="nextTo"/>
        <c:crossAx val="57599872"/>
        <c:crosses val="autoZero"/>
        <c:auto val="1"/>
        <c:lblAlgn val="ctr"/>
        <c:lblOffset val="100"/>
      </c:catAx>
      <c:valAx>
        <c:axId val="57599872"/>
        <c:scaling>
          <c:orientation val="minMax"/>
          <c:max val="9000"/>
          <c:min val="45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Απόδοση</a:t>
                </a:r>
                <a:r>
                  <a:rPr lang="el-GR" baseline="0"/>
                  <a:t> </a:t>
                </a:r>
                <a:r>
                  <a:rPr lang="en-US" baseline="0"/>
                  <a:t>(Bps)</a:t>
                </a:r>
                <a:endParaRPr lang="el-GR"/>
              </a:p>
            </c:rich>
          </c:tx>
          <c:layout/>
        </c:title>
        <c:numFmt formatCode="General" sourceLinked="1"/>
        <c:tickLblPos val="nextTo"/>
        <c:crossAx val="575979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250</a:t>
            </a:r>
            <a:r>
              <a:rPr lang="en-US" baseline="0"/>
              <a:t>ms</a:t>
            </a:r>
            <a:endParaRPr lang="en-US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5.0000000000000062E-3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Φύλλο1!$B$64:$Q$64</c:f>
              <c:numCache>
                <c:formatCode>0</c:formatCode>
                <c:ptCount val="16"/>
                <c:pt idx="0">
                  <c:v>90273.638059342702</c:v>
                </c:pt>
                <c:pt idx="1">
                  <c:v>89788.089148703002</c:v>
                </c:pt>
                <c:pt idx="2">
                  <c:v>89345.806972674502</c:v>
                </c:pt>
                <c:pt idx="3">
                  <c:v>87942.041805280373</c:v>
                </c:pt>
                <c:pt idx="4">
                  <c:v>88317.0201719131</c:v>
                </c:pt>
                <c:pt idx="5">
                  <c:v>85033.555756398709</c:v>
                </c:pt>
                <c:pt idx="6">
                  <c:v>84624.925485068103</c:v>
                </c:pt>
                <c:pt idx="7">
                  <c:v>84134.569159471503</c:v>
                </c:pt>
                <c:pt idx="8">
                  <c:v>83721.131473184287</c:v>
                </c:pt>
                <c:pt idx="9">
                  <c:v>83307.693786896896</c:v>
                </c:pt>
                <c:pt idx="10">
                  <c:v>82894.256100609418</c:v>
                </c:pt>
                <c:pt idx="11">
                  <c:v>81125.127396496406</c:v>
                </c:pt>
                <c:pt idx="12">
                  <c:v>72534.276868642104</c:v>
                </c:pt>
                <c:pt idx="13">
                  <c:v>62731.957771666996</c:v>
                </c:pt>
                <c:pt idx="14">
                  <c:v>54160.336903640098</c:v>
                </c:pt>
                <c:pt idx="15">
                  <c:v>42338.903524796602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5.0000000000000062E-3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Φύλλο1!$B$73:$Q$73</c:f>
              <c:numCache>
                <c:formatCode>0</c:formatCode>
                <c:ptCount val="16"/>
                <c:pt idx="0">
                  <c:v>83718.334315215005</c:v>
                </c:pt>
                <c:pt idx="1">
                  <c:v>83242.896861079018</c:v>
                </c:pt>
                <c:pt idx="2">
                  <c:v>82850.144181575699</c:v>
                </c:pt>
                <c:pt idx="3">
                  <c:v>82447.055905243207</c:v>
                </c:pt>
                <c:pt idx="4">
                  <c:v>82023.296435252385</c:v>
                </c:pt>
                <c:pt idx="5">
                  <c:v>81620.208158920097</c:v>
                </c:pt>
                <c:pt idx="6">
                  <c:v>81227.455479416501</c:v>
                </c:pt>
                <c:pt idx="7">
                  <c:v>80762.353622109906</c:v>
                </c:pt>
                <c:pt idx="8">
                  <c:v>80348.929748948445</c:v>
                </c:pt>
                <c:pt idx="9">
                  <c:v>79945.841472615793</c:v>
                </c:pt>
                <c:pt idx="10">
                  <c:v>79568.592188355906</c:v>
                </c:pt>
                <c:pt idx="11">
                  <c:v>75258.648310646604</c:v>
                </c:pt>
                <c:pt idx="12">
                  <c:v>67284.735357043101</c:v>
                </c:pt>
                <c:pt idx="13">
                  <c:v>58664.8476016247</c:v>
                </c:pt>
                <c:pt idx="14">
                  <c:v>50404.142721296499</c:v>
                </c:pt>
                <c:pt idx="15">
                  <c:v>42166.246330673501</c:v>
                </c:pt>
              </c:numCache>
            </c:numRef>
          </c:val>
        </c:ser>
        <c:marker val="1"/>
        <c:axId val="57453568"/>
        <c:axId val="57468032"/>
      </c:lineChart>
      <c:catAx>
        <c:axId val="57453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baseline="0" dirty="0" smtClean="0"/>
                  <a:t>Ρυθμός </a:t>
                </a:r>
                <a:r>
                  <a:rPr lang="el-GR" baseline="0" dirty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57468032"/>
        <c:crosses val="autoZero"/>
        <c:auto val="1"/>
        <c:lblAlgn val="ctr"/>
        <c:lblOffset val="100"/>
      </c:catAx>
      <c:valAx>
        <c:axId val="57468032"/>
        <c:scaling>
          <c:orientation val="minMax"/>
          <c:max val="91000"/>
          <c:min val="40000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574535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</a:t>
            </a:r>
            <a:r>
              <a:rPr lang="en-US" baseline="0"/>
              <a:t>800ms</a:t>
            </a:r>
            <a:endParaRPr lang="en-US"/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Φύλλο1!$B$116:$Q$116</c:f>
              <c:numCache>
                <c:formatCode>0</c:formatCode>
                <c:ptCount val="16"/>
                <c:pt idx="0">
                  <c:v>81974.387760927057</c:v>
                </c:pt>
                <c:pt idx="1">
                  <c:v>81522.463037313384</c:v>
                </c:pt>
                <c:pt idx="2">
                  <c:v>81117.211063643408</c:v>
                </c:pt>
                <c:pt idx="3">
                  <c:v>80760.411413782902</c:v>
                </c:pt>
                <c:pt idx="4">
                  <c:v>80327.4945052853</c:v>
                </c:pt>
                <c:pt idx="5">
                  <c:v>79923.121568776594</c:v>
                </c:pt>
                <c:pt idx="6">
                  <c:v>79547.292604256378</c:v>
                </c:pt>
                <c:pt idx="7">
                  <c:v>79075.321610718427</c:v>
                </c:pt>
                <c:pt idx="8">
                  <c:v>78675.686990941627</c:v>
                </c:pt>
                <c:pt idx="9">
                  <c:v>78285.567481159378</c:v>
                </c:pt>
                <c:pt idx="10">
                  <c:v>77900.205526375794</c:v>
                </c:pt>
                <c:pt idx="11">
                  <c:v>73815.957224135607</c:v>
                </c:pt>
                <c:pt idx="12">
                  <c:v>65381.614750822897</c:v>
                </c:pt>
                <c:pt idx="13">
                  <c:v>57620.764788156084</c:v>
                </c:pt>
                <c:pt idx="14">
                  <c:v>50384.867888982903</c:v>
                </c:pt>
                <c:pt idx="15">
                  <c:v>41921.580194289301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Φύλλο1!$B$123:$Q$123</c:f>
              <c:numCache>
                <c:formatCode>0</c:formatCode>
                <c:ptCount val="16"/>
                <c:pt idx="0">
                  <c:v>82114.631614647427</c:v>
                </c:pt>
                <c:pt idx="1">
                  <c:v>81652.158720698601</c:v>
                </c:pt>
                <c:pt idx="2">
                  <c:v>81271.903230115378</c:v>
                </c:pt>
                <c:pt idx="3">
                  <c:v>80876.231976403578</c:v>
                </c:pt>
                <c:pt idx="4">
                  <c:v>80454.867784138405</c:v>
                </c:pt>
                <c:pt idx="5">
                  <c:v>80059.196530425368</c:v>
                </c:pt>
                <c:pt idx="6">
                  <c:v>79678.941039844518</c:v>
                </c:pt>
                <c:pt idx="7">
                  <c:v>79216.468145894702</c:v>
                </c:pt>
                <c:pt idx="8">
                  <c:v>78805.381129050424</c:v>
                </c:pt>
                <c:pt idx="9">
                  <c:v>78404.571287627303</c:v>
                </c:pt>
                <c:pt idx="10">
                  <c:v>78034.592972467348</c:v>
                </c:pt>
                <c:pt idx="11">
                  <c:v>73820.95104981339</c:v>
                </c:pt>
                <c:pt idx="12">
                  <c:v>66003.412197578378</c:v>
                </c:pt>
                <c:pt idx="13">
                  <c:v>57570.556434870203</c:v>
                </c:pt>
                <c:pt idx="14">
                  <c:v>49482.003741083478</c:v>
                </c:pt>
                <c:pt idx="15">
                  <c:v>41372.895640198098</c:v>
                </c:pt>
              </c:numCache>
            </c:numRef>
          </c:val>
        </c:ser>
        <c:hiLowLines/>
        <c:marker val="1"/>
        <c:axId val="57506048"/>
        <c:axId val="57512320"/>
      </c:lineChart>
      <c:catAx>
        <c:axId val="57506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baseline="0" dirty="0" smtClean="0"/>
                  <a:t>Ρυθμός </a:t>
                </a:r>
                <a:r>
                  <a:rPr lang="el-GR" baseline="0" dirty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57512320"/>
        <c:crosses val="autoZero"/>
        <c:auto val="1"/>
        <c:lblAlgn val="ctr"/>
        <c:lblOffset val="100"/>
      </c:catAx>
      <c:valAx>
        <c:axId val="57512320"/>
        <c:scaling>
          <c:orientation val="minMax"/>
          <c:max val="90000"/>
          <c:min val="40000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575060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250</a:t>
            </a:r>
            <a:r>
              <a:rPr lang="en-US" baseline="0"/>
              <a:t>ms</a:t>
            </a:r>
            <a:endParaRPr lang="en-US"/>
          </a:p>
        </c:rich>
      </c:tx>
      <c:layout>
        <c:manualLayout>
          <c:xMode val="edge"/>
          <c:yMode val="edge"/>
          <c:x val="0.19878194946191641"/>
          <c:y val="3.555530669951569E-2"/>
        </c:manualLayout>
      </c:layout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5.0000000000000131E-3</c:v>
                </c:pt>
                <c:pt idx="2">
                  <c:v>1.0000000000000023E-2</c:v>
                </c:pt>
                <c:pt idx="3">
                  <c:v>1.4999999999999998E-2</c:v>
                </c:pt>
                <c:pt idx="4">
                  <c:v>2.0000000000000046E-2</c:v>
                </c:pt>
                <c:pt idx="5">
                  <c:v>2.5000000000000046E-2</c:v>
                </c:pt>
                <c:pt idx="6">
                  <c:v>3.0000000000000082E-2</c:v>
                </c:pt>
                <c:pt idx="7">
                  <c:v>3.5000000000000156E-2</c:v>
                </c:pt>
                <c:pt idx="8">
                  <c:v>4.0000000000000091E-2</c:v>
                </c:pt>
                <c:pt idx="9">
                  <c:v>4.5000000000000033E-2</c:v>
                </c:pt>
                <c:pt idx="10">
                  <c:v>5.0000000000000093E-2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Φύλλο1!$B$8:$Q$8</c:f>
              <c:numCache>
                <c:formatCode>0</c:formatCode>
                <c:ptCount val="16"/>
                <c:pt idx="0">
                  <c:v>11365.3929822068</c:v>
                </c:pt>
                <c:pt idx="1">
                  <c:v>8208.2474439992129</c:v>
                </c:pt>
                <c:pt idx="2">
                  <c:v>6314.4660206890649</c:v>
                </c:pt>
                <c:pt idx="3">
                  <c:v>6664.734995320754</c:v>
                </c:pt>
                <c:pt idx="4">
                  <c:v>4852.1255864909735</c:v>
                </c:pt>
                <c:pt idx="5">
                  <c:v>4845.2246011447714</c:v>
                </c:pt>
                <c:pt idx="6">
                  <c:v>4669.56344432883</c:v>
                </c:pt>
                <c:pt idx="7">
                  <c:v>3708.6489171810799</c:v>
                </c:pt>
                <c:pt idx="8">
                  <c:v>4023.3921045801867</c:v>
                </c:pt>
                <c:pt idx="9">
                  <c:v>3623.0905255488001</c:v>
                </c:pt>
                <c:pt idx="10">
                  <c:v>3669.0908408737</c:v>
                </c:pt>
                <c:pt idx="11">
                  <c:v>2107.3396793587099</c:v>
                </c:pt>
                <c:pt idx="12">
                  <c:v>1219.8259694284011</c:v>
                </c:pt>
                <c:pt idx="13">
                  <c:v>841.59250071520546</c:v>
                </c:pt>
                <c:pt idx="14">
                  <c:v>646.81157950486204</c:v>
                </c:pt>
                <c:pt idx="15">
                  <c:v>108.54200741399895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5.0000000000000131E-3</c:v>
                </c:pt>
                <c:pt idx="2">
                  <c:v>1.0000000000000023E-2</c:v>
                </c:pt>
                <c:pt idx="3">
                  <c:v>1.4999999999999998E-2</c:v>
                </c:pt>
                <c:pt idx="4">
                  <c:v>2.0000000000000046E-2</c:v>
                </c:pt>
                <c:pt idx="5">
                  <c:v>2.5000000000000046E-2</c:v>
                </c:pt>
                <c:pt idx="6">
                  <c:v>3.0000000000000082E-2</c:v>
                </c:pt>
                <c:pt idx="7">
                  <c:v>3.5000000000000156E-2</c:v>
                </c:pt>
                <c:pt idx="8">
                  <c:v>4.0000000000000091E-2</c:v>
                </c:pt>
                <c:pt idx="9">
                  <c:v>4.5000000000000033E-2</c:v>
                </c:pt>
                <c:pt idx="10">
                  <c:v>5.0000000000000093E-2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Φύλλο1!$B$17:$Q$17</c:f>
              <c:numCache>
                <c:formatCode>0</c:formatCode>
                <c:ptCount val="16"/>
                <c:pt idx="0">
                  <c:v>14377.402548950316</c:v>
                </c:pt>
                <c:pt idx="1">
                  <c:v>10725.336969633103</c:v>
                </c:pt>
                <c:pt idx="2">
                  <c:v>8295.378449380265</c:v>
                </c:pt>
                <c:pt idx="3">
                  <c:v>5897.7910076756834</c:v>
                </c:pt>
                <c:pt idx="4">
                  <c:v>5944.45005285346</c:v>
                </c:pt>
                <c:pt idx="5">
                  <c:v>5944.45005285346</c:v>
                </c:pt>
                <c:pt idx="6">
                  <c:v>5490.0982897990534</c:v>
                </c:pt>
                <c:pt idx="7">
                  <c:v>3594.4220660933302</c:v>
                </c:pt>
                <c:pt idx="8">
                  <c:v>3633.9162206609799</c:v>
                </c:pt>
                <c:pt idx="9">
                  <c:v>2999.8569527969012</c:v>
                </c:pt>
                <c:pt idx="10">
                  <c:v>2999.8569527969012</c:v>
                </c:pt>
                <c:pt idx="11">
                  <c:v>1524.63729090777</c:v>
                </c:pt>
                <c:pt idx="12">
                  <c:v>1158.7781006931</c:v>
                </c:pt>
                <c:pt idx="13">
                  <c:v>237.85590482454498</c:v>
                </c:pt>
                <c:pt idx="14">
                  <c:v>465.46453138052897</c:v>
                </c:pt>
                <c:pt idx="15">
                  <c:v>70.510461344789178</c:v>
                </c:pt>
              </c:numCache>
            </c:numRef>
          </c:val>
        </c:ser>
        <c:marker val="1"/>
        <c:axId val="58525184"/>
        <c:axId val="58527104"/>
      </c:lineChart>
      <c:catAx>
        <c:axId val="58525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dirty="0" smtClean="0"/>
                  <a:t>Ρυθμός </a:t>
                </a:r>
                <a:r>
                  <a:rPr lang="el-GR" baseline="0" dirty="0" smtClean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58527104"/>
        <c:crosses val="autoZero"/>
        <c:auto val="1"/>
        <c:lblAlgn val="ctr"/>
        <c:lblOffset val="100"/>
      </c:catAx>
      <c:valAx>
        <c:axId val="58527104"/>
        <c:scaling>
          <c:orientation val="minMax"/>
          <c:max val="15000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585251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l-GR"/>
              <a:t>Καθυστέρηση</a:t>
            </a:r>
            <a:r>
              <a:rPr lang="el-GR" baseline="0"/>
              <a:t> διάδοσης 600</a:t>
            </a:r>
            <a:r>
              <a:rPr lang="en-US" baseline="0"/>
              <a:t>ms</a:t>
            </a:r>
            <a:endParaRPr lang="en-US"/>
          </a:p>
        </c:rich>
      </c:tx>
      <c:layout>
        <c:manualLayout>
          <c:xMode val="edge"/>
          <c:yMode val="edge"/>
          <c:x val="0.2083725575888925"/>
          <c:y val="2.4767793807141447E-2"/>
        </c:manualLayout>
      </c:layout>
    </c:title>
    <c:plotArea>
      <c:layout/>
      <c:lineChart>
        <c:grouping val="standard"/>
        <c:ser>
          <c:idx val="2"/>
          <c:order val="0"/>
          <c:tx>
            <c:v>Δυναμική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Φύλλο1!$B$25:$Q$25</c:f>
              <c:numCache>
                <c:formatCode>0</c:formatCode>
                <c:ptCount val="16"/>
                <c:pt idx="0">
                  <c:v>2104.2244697393726</c:v>
                </c:pt>
                <c:pt idx="1">
                  <c:v>1190.0171050172301</c:v>
                </c:pt>
                <c:pt idx="2">
                  <c:v>1190.0171050172301</c:v>
                </c:pt>
                <c:pt idx="3">
                  <c:v>1717.51605426781</c:v>
                </c:pt>
                <c:pt idx="4">
                  <c:v>1717.51605426781</c:v>
                </c:pt>
                <c:pt idx="5">
                  <c:v>1717.51605426781</c:v>
                </c:pt>
                <c:pt idx="6">
                  <c:v>1222.5805449602901</c:v>
                </c:pt>
                <c:pt idx="7">
                  <c:v>1297.82952777682</c:v>
                </c:pt>
                <c:pt idx="8">
                  <c:v>1297.82952777682</c:v>
                </c:pt>
                <c:pt idx="9">
                  <c:v>1297.82952777682</c:v>
                </c:pt>
                <c:pt idx="10">
                  <c:v>1297.82952777682</c:v>
                </c:pt>
                <c:pt idx="11">
                  <c:v>581.16665935397248</c:v>
                </c:pt>
                <c:pt idx="12">
                  <c:v>893.51368914273849</c:v>
                </c:pt>
                <c:pt idx="13">
                  <c:v>227.75066460341998</c:v>
                </c:pt>
                <c:pt idx="14">
                  <c:v>391.13853909755369</c:v>
                </c:pt>
                <c:pt idx="15">
                  <c:v>561.34936681919703</c:v>
                </c:pt>
              </c:numCache>
            </c:numRef>
          </c:val>
        </c:ser>
        <c:ser>
          <c:idx val="0"/>
          <c:order val="1"/>
          <c:tx>
            <c:v>Στατική Δρομολόγηση</c:v>
          </c:tx>
          <c:cat>
            <c:numRef>
              <c:f>Φύλλο1!$B$6:$Q$6</c:f>
              <c:numCache>
                <c:formatCode>0.000</c:formatCode>
                <c:ptCount val="16"/>
                <c:pt idx="0">
                  <c:v>0</c:v>
                </c:pt>
                <c:pt idx="1">
                  <c:v>5.0000000000000114E-3</c:v>
                </c:pt>
                <c:pt idx="2">
                  <c:v>1.0000000000000005E-2</c:v>
                </c:pt>
                <c:pt idx="3">
                  <c:v>1.4999999999999998E-2</c:v>
                </c:pt>
                <c:pt idx="4">
                  <c:v>2.0000000000000011E-2</c:v>
                </c:pt>
                <c:pt idx="5">
                  <c:v>2.5000000000000001E-2</c:v>
                </c:pt>
                <c:pt idx="6">
                  <c:v>3.0000000000000002E-2</c:v>
                </c:pt>
                <c:pt idx="7">
                  <c:v>3.500000000000001E-2</c:v>
                </c:pt>
                <c:pt idx="8">
                  <c:v>4.0000000000000022E-2</c:v>
                </c:pt>
                <c:pt idx="9">
                  <c:v>4.5000000000000012E-2</c:v>
                </c:pt>
                <c:pt idx="10">
                  <c:v>0.05</c:v>
                </c:pt>
                <c:pt idx="11" formatCode="0.00">
                  <c:v>0.1</c:v>
                </c:pt>
                <c:pt idx="12" formatCode="0.00">
                  <c:v>0.2</c:v>
                </c:pt>
                <c:pt idx="13" formatCode="General">
                  <c:v>0.30000000000000032</c:v>
                </c:pt>
                <c:pt idx="14" formatCode="General">
                  <c:v>0.4</c:v>
                </c:pt>
                <c:pt idx="15" formatCode="General">
                  <c:v>0.5</c:v>
                </c:pt>
              </c:numCache>
            </c:numRef>
          </c:cat>
          <c:val>
            <c:numRef>
              <c:f>Φύλλο1!$B$34:$Q$34</c:f>
              <c:numCache>
                <c:formatCode>0</c:formatCode>
                <c:ptCount val="16"/>
                <c:pt idx="0">
                  <c:v>4567.6489075189502</c:v>
                </c:pt>
                <c:pt idx="1">
                  <c:v>3344.4691168710278</c:v>
                </c:pt>
                <c:pt idx="2">
                  <c:v>3329.0161773199302</c:v>
                </c:pt>
                <c:pt idx="3">
                  <c:v>1199.614714938489</c:v>
                </c:pt>
                <c:pt idx="4">
                  <c:v>1199.614714938489</c:v>
                </c:pt>
                <c:pt idx="5">
                  <c:v>1199.614714938489</c:v>
                </c:pt>
                <c:pt idx="6">
                  <c:v>1265.44488480174</c:v>
                </c:pt>
                <c:pt idx="7">
                  <c:v>1208.8395977008611</c:v>
                </c:pt>
                <c:pt idx="8">
                  <c:v>1208.8395977008611</c:v>
                </c:pt>
                <c:pt idx="9">
                  <c:v>1243.9313262673122</c:v>
                </c:pt>
                <c:pt idx="10">
                  <c:v>1243.9313262673122</c:v>
                </c:pt>
                <c:pt idx="11">
                  <c:v>914.00267137863852</c:v>
                </c:pt>
                <c:pt idx="12">
                  <c:v>515.49662805043249</c:v>
                </c:pt>
                <c:pt idx="13">
                  <c:v>414.38622378438396</c:v>
                </c:pt>
                <c:pt idx="14">
                  <c:v>200.80145496247601</c:v>
                </c:pt>
                <c:pt idx="15">
                  <c:v>33.948153717240004</c:v>
                </c:pt>
              </c:numCache>
            </c:numRef>
          </c:val>
        </c:ser>
        <c:marker val="1"/>
        <c:axId val="58573184"/>
        <c:axId val="58575104"/>
      </c:lineChart>
      <c:catAx>
        <c:axId val="58573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 baseline="0" dirty="0" smtClean="0"/>
                  <a:t>Ρυθμός </a:t>
                </a:r>
                <a:r>
                  <a:rPr lang="el-GR" baseline="0" dirty="0"/>
                  <a:t>Σφάλματος</a:t>
                </a:r>
                <a:endParaRPr lang="el-GR" dirty="0"/>
              </a:p>
            </c:rich>
          </c:tx>
          <c:layout/>
        </c:title>
        <c:numFmt formatCode="0.00%" sourceLinked="0"/>
        <c:majorTickMark val="none"/>
        <c:tickLblPos val="nextTo"/>
        <c:crossAx val="58575104"/>
        <c:crosses val="autoZero"/>
        <c:auto val="1"/>
        <c:lblAlgn val="ctr"/>
        <c:lblOffset val="100"/>
      </c:catAx>
      <c:valAx>
        <c:axId val="585751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 sz="1100" b="1" i="0" baseline="0"/>
                  <a:t>Απόδοση (</a:t>
                </a:r>
                <a:r>
                  <a:rPr lang="en-US" sz="1100" b="1" i="0" baseline="0"/>
                  <a:t>Bps)</a:t>
                </a:r>
                <a:endParaRPr lang="el-GR" sz="1100"/>
              </a:p>
            </c:rich>
          </c:tx>
          <c:layout/>
        </c:title>
        <c:numFmt formatCode="0" sourceLinked="1"/>
        <c:tickLblPos val="nextTo"/>
        <c:crossAx val="585731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cat>
            <c:strRef>
              <c:f>Φύλλο1!$J$60179:$J$60180</c:f>
              <c:strCache>
                <c:ptCount val="2"/>
                <c:pt idx="0">
                  <c:v>Δυναμική Δρομολόγηση</c:v>
                </c:pt>
                <c:pt idx="1">
                  <c:v>Στατική Δρομολόγηση</c:v>
                </c:pt>
              </c:strCache>
            </c:strRef>
          </c:cat>
          <c:val>
            <c:numRef>
              <c:f>Φύλλο1!$K$60179:$K$60180</c:f>
              <c:numCache>
                <c:formatCode>General</c:formatCode>
                <c:ptCount val="2"/>
                <c:pt idx="0">
                  <c:v>4</c:v>
                </c:pt>
                <c:pt idx="1">
                  <c:v>56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94" cy="4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2470" y="0"/>
            <a:ext cx="2976594" cy="48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8FA73A-493F-4003-80E2-FDE6542FE39C}" type="datetimeFigureOut">
              <a:rPr lang="el-GR"/>
              <a:pPr/>
              <a:t>28/9/2009</a:t>
            </a:fld>
            <a:endParaRPr lang="el-G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8825"/>
            <a:ext cx="2976594" cy="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2470" y="9168825"/>
            <a:ext cx="2976594" cy="483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6890E4-BE7B-4D04-8E59-BBB924E7FF71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7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85AB44-4B7A-4FAD-BF6E-D5AF069DFEC1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B609FF-AF48-4BE5-B6B9-6667784CAF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DE89F-79E7-4B92-8FC1-6C955FA956F6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6E629-D6DB-42AC-A9FA-565AAA1B9B2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CE199-C324-47F2-A33E-9161C0CC77D5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3D319-F3F6-4D4B-919C-74672759D36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204AA-94C5-4B51-837C-10D6C295F0B6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7C40A-D8BF-4B73-8240-CB7BB9D1DC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F0DD-551A-459E-876C-2D7FAE4A624A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8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4333C-A82C-4EFA-8318-D84A80EF03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C8101B-71D8-4DEE-908C-6F7671635222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6" name="9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CAE573-4E5D-4090-9177-304F95EEA8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11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7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8BE240-B514-42B7-9837-01DACD5A4DAF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8" name="1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363B7D-FD1A-4585-88B0-331F624FD06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99872-EBEC-4223-8DA9-8AEBFC5D251F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03A66-D364-44D9-BDA5-71ACADE26DD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3E2A6-BEA6-451E-AD58-7A35E5C374D3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BC0739-C9CC-4C5C-8A94-45D422AD4C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DDFE1-6004-4F9B-85EB-3BE833C23555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A3F9B-1795-49DE-A512-5C5296ABE17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- Ορθογώνιο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Ορθογώνιο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- Ορθογώνιο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- Ορθογώνιο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9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F0BBB8-FBEC-4279-A716-F925A794C652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10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033B09A1-E8AA-4325-B28A-77623635DA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7ACC214-D5BA-4549-AE4B-C5B5D1F8B78C}" type="datetimeFigureOut">
              <a:rPr lang="el-GR"/>
              <a:pPr>
                <a:defRPr/>
              </a:pPr>
              <a:t>28/9/2009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4B2A971-F25C-4243-8FA2-2D58EFBAED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54" r:id="rId6"/>
    <p:sldLayoutId id="2147483760" r:id="rId7"/>
    <p:sldLayoutId id="2147483753" r:id="rId8"/>
    <p:sldLayoutId id="2147483761" r:id="rId9"/>
    <p:sldLayoutId id="2147483752" r:id="rId10"/>
    <p:sldLayoutId id="21474837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rfc/rfc1771.txt" TargetMode="External"/><Relationship Id="rId2" Type="http://schemas.openxmlformats.org/officeDocument/2006/relationships/hyperlink" Target="http://www.faqs.org/rfcs/rfc76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tf.org/rfc/rfc3626.txt" TargetMode="External"/><Relationship Id="rId4" Type="http://schemas.openxmlformats.org/officeDocument/2006/relationships/hyperlink" Target="http://www.isi.edu/nsnam/ns/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- Τίτλος"/>
          <p:cNvSpPr txBox="1">
            <a:spLocks/>
          </p:cNvSpPr>
          <p:nvPr/>
        </p:nvSpPr>
        <p:spPr bwMode="auto">
          <a:xfrm>
            <a:off x="0" y="404813"/>
            <a:ext cx="9144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l-GR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Διπλωματική Εργασία</a:t>
            </a:r>
            <a:endParaRPr lang="el-GR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3314" name="9 - Εικόνα" descr="duth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149725"/>
            <a:ext cx="16224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 - Τίτλος"/>
          <p:cNvSpPr txBox="1">
            <a:spLocks/>
          </p:cNvSpPr>
          <p:nvPr/>
        </p:nvSpPr>
        <p:spPr>
          <a:xfrm>
            <a:off x="500034" y="1857364"/>
            <a:ext cx="8177213" cy="14287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endParaRPr lang="el-G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6" name="1 - Τίτλος"/>
          <p:cNvSpPr txBox="1">
            <a:spLocks/>
          </p:cNvSpPr>
          <p:nvPr/>
        </p:nvSpPr>
        <p:spPr bwMode="auto">
          <a:xfrm>
            <a:off x="4429124" y="4429132"/>
            <a:ext cx="4284662" cy="86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l-GR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Σωτήριος – Άγγελος </a:t>
            </a:r>
            <a:r>
              <a:rPr lang="el-G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Λένας</a:t>
            </a:r>
          </a:p>
          <a:p>
            <a:pPr algn="ctr"/>
            <a:r>
              <a:rPr lang="el-G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Ξάνθη, 2009</a:t>
            </a:r>
            <a:endParaRPr lang="el-G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317" name="1 - Τίτλος"/>
          <p:cNvSpPr txBox="1">
            <a:spLocks/>
          </p:cNvSpPr>
          <p:nvPr/>
        </p:nvSpPr>
        <p:spPr bwMode="auto">
          <a:xfrm>
            <a:off x="2268538" y="6021388"/>
            <a:ext cx="70199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l-GR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Τμήμα Ηλεκτρολόγων Μηχανικών και Μηχανικών Υπολογιστών</a:t>
            </a:r>
            <a:r>
              <a:rPr lang="el-G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ComNet</a:t>
            </a:r>
            <a:r>
              <a:rPr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Group</a:t>
            </a:r>
            <a:endParaRPr lang="el-GR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785786" y="1900636"/>
            <a:ext cx="77867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Σύγκριση Στατικής και Δυναμικής Δρομολόγησης σε Δίκτυα με Εναλλασσόμενους Χάρτες Συνδεσιμότητας</a:t>
            </a:r>
            <a:endParaRPr kumimoji="0" lang="el-GR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Παράμετροι Πειραμάτων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53400" cy="4967288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el-GR" sz="600" b="1" dirty="0" smtClean="0">
              <a:solidFill>
                <a:srgbClr val="513E1B"/>
              </a:solidFill>
            </a:endParaRPr>
          </a:p>
          <a:p>
            <a:pPr algn="just" eaLnBrk="1" hangingPunct="1">
              <a:spcBef>
                <a:spcPts val="0"/>
              </a:spcBef>
              <a:defRPr/>
            </a:pPr>
            <a:r>
              <a:rPr lang="el-GR" sz="2200" dirty="0" smtClean="0">
                <a:solidFill>
                  <a:srgbClr val="513E1B"/>
                </a:solidFill>
              </a:rPr>
              <a:t>Χρησιμοποιείται ένα </a:t>
            </a:r>
            <a:r>
              <a:rPr lang="el-GR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τυχαίο μοντέλο συνδεσιμότητας</a:t>
            </a:r>
            <a:r>
              <a:rPr lang="el-GR" sz="2200" dirty="0" smtClean="0">
                <a:solidFill>
                  <a:srgbClr val="513E1B"/>
                </a:solidFill>
              </a:rPr>
              <a:t>                 που ακολουθεί </a:t>
            </a:r>
            <a:r>
              <a:rPr lang="el-GR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ομοιόμορφη κατανομή</a:t>
            </a:r>
          </a:p>
          <a:p>
            <a:pPr algn="just" eaLnBrk="1" hangingPunct="1">
              <a:spcBef>
                <a:spcPts val="1800"/>
              </a:spcBef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l-GR" sz="2200" dirty="0" smtClean="0">
                <a:solidFill>
                  <a:srgbClr val="513E1B"/>
                </a:solidFill>
              </a:rPr>
              <a:t>Κάθε σύνδεση έχει χωρητικότητα </a:t>
            </a:r>
            <a:r>
              <a:rPr lang="el-GR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Mb</a:t>
            </a:r>
            <a:endParaRPr lang="el-GR" sz="2200" b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ts val="1800"/>
              </a:spcBef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l-GR" sz="2200" dirty="0" smtClean="0">
                <a:solidFill>
                  <a:srgbClr val="513E1B"/>
                </a:solidFill>
              </a:rPr>
              <a:t>Πρωτόκολλα μεταφοράς:</a:t>
            </a:r>
            <a:r>
              <a:rPr lang="el-GR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TCP</a:t>
            </a:r>
            <a:r>
              <a:rPr lang="en-US" sz="2200" dirty="0" smtClean="0">
                <a:solidFill>
                  <a:srgbClr val="513E1B"/>
                </a:solidFill>
              </a:rPr>
              <a:t> (ftp)</a:t>
            </a:r>
            <a:r>
              <a:rPr lang="el-GR" sz="2200" dirty="0" smtClean="0">
                <a:solidFill>
                  <a:srgbClr val="513E1B"/>
                </a:solidFill>
              </a:rPr>
              <a:t> και </a:t>
            </a:r>
            <a:r>
              <a:rPr lang="en-US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UDP</a:t>
            </a:r>
            <a:r>
              <a:rPr lang="el-GR" sz="2200" dirty="0" smtClean="0">
                <a:solidFill>
                  <a:srgbClr val="513E1B"/>
                </a:solidFill>
              </a:rPr>
              <a:t> </a:t>
            </a:r>
            <a:r>
              <a:rPr lang="en-US" sz="2200" dirty="0" smtClean="0">
                <a:solidFill>
                  <a:srgbClr val="513E1B"/>
                </a:solidFill>
              </a:rPr>
              <a:t>(</a:t>
            </a:r>
            <a:r>
              <a:rPr lang="en-US" sz="2200" dirty="0" err="1" smtClean="0">
                <a:solidFill>
                  <a:srgbClr val="513E1B"/>
                </a:solidFill>
              </a:rPr>
              <a:t>cbr</a:t>
            </a:r>
            <a:r>
              <a:rPr lang="en-US" sz="2200" dirty="0" smtClean="0">
                <a:solidFill>
                  <a:srgbClr val="513E1B"/>
                </a:solidFill>
              </a:rPr>
              <a:t>)</a:t>
            </a:r>
            <a:endParaRPr lang="el-GR" sz="2200" dirty="0" smtClean="0">
              <a:solidFill>
                <a:srgbClr val="513E1B"/>
              </a:solidFill>
              <a:latin typeface="Arial" charset="0"/>
            </a:endParaRPr>
          </a:p>
          <a:p>
            <a:pPr algn="just" eaLnBrk="1" hangingPunct="1">
              <a:spcBef>
                <a:spcPts val="1800"/>
              </a:spcBef>
              <a:defRPr/>
            </a:pPr>
            <a:endParaRPr lang="el-GR" sz="600" dirty="0" smtClean="0">
              <a:solidFill>
                <a:srgbClr val="513E1B"/>
              </a:solidFill>
              <a:latin typeface="Tw Cen MT" pitchFamily="34" charset="0"/>
            </a:endParaRP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l-GR" sz="2200" dirty="0" smtClean="0">
                <a:solidFill>
                  <a:srgbClr val="513E1B"/>
                </a:solidFill>
              </a:rPr>
              <a:t>Αλγόριθμος δρομολόγησης: </a:t>
            </a:r>
            <a:r>
              <a:rPr lang="en-US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Distance Vector</a:t>
            </a:r>
            <a:endParaRPr lang="el-GR" sz="2200" b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ts val="1800"/>
              </a:spcBef>
              <a:defRPr/>
            </a:pPr>
            <a:endParaRPr lang="el-GR" sz="600" b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" pitchFamily="34" charset="0"/>
            </a:endParaRPr>
          </a:p>
          <a:p>
            <a:pPr algn="just" eaLnBrk="1" hangingPunct="1">
              <a:spcBef>
                <a:spcPts val="1800"/>
              </a:spcBef>
              <a:defRPr/>
            </a:pPr>
            <a:r>
              <a:rPr lang="el-GR" sz="2200" i="1" dirty="0" smtClean="0">
                <a:solidFill>
                  <a:srgbClr val="513E1B"/>
                </a:solidFill>
              </a:rPr>
              <a:t>Στη στατική δρομολόγηση επιλέγεται </a:t>
            </a:r>
            <a:r>
              <a:rPr lang="el-GR" sz="2200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πάντοτε</a:t>
            </a:r>
            <a:r>
              <a:rPr lang="el-GR" sz="2200" i="1" dirty="0" smtClean="0">
                <a:solidFill>
                  <a:srgbClr val="513E1B"/>
                </a:solidFill>
              </a:rPr>
              <a:t> η </a:t>
            </a:r>
            <a:r>
              <a:rPr lang="el-GR" sz="2200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συντομότερη διαδρομή</a:t>
            </a:r>
            <a:r>
              <a:rPr lang="el-GR" sz="2200" i="1" dirty="0" smtClean="0">
                <a:solidFill>
                  <a:srgbClr val="513E1B"/>
                </a:solidFill>
              </a:rPr>
              <a:t> (κόμβοι 0-7-6 ή 0-9-8-7-6)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Γενικά Στοιχεία των αλγορίθμων που κατασκευάστηκαν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53400" cy="4495800"/>
          </a:xfrm>
        </p:spPr>
        <p:txBody>
          <a:bodyPr/>
          <a:lstStyle/>
          <a:p>
            <a:pPr algn="just"/>
            <a:endParaRPr lang="el-G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/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Δύο επίπεδα </a:t>
            </a:r>
            <a:r>
              <a:rPr lang="el-GR" sz="24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τυχαιότητας</a:t>
            </a:r>
            <a:endParaRPr lang="el-G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Ως προς τον τρόπο διακοπής των συνδέσεων</a:t>
            </a:r>
          </a:p>
          <a:p>
            <a:pPr lvl="1" algn="just">
              <a:spcAft>
                <a:spcPts val="1200"/>
              </a:spcAft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Ως προς τον τρόπο κατανομής στο χρόνο των διακοπών</a:t>
            </a:r>
          </a:p>
          <a:p>
            <a:pPr algn="just"/>
            <a:endParaRPr lang="el-GR" sz="2000" dirty="0" smtClean="0">
              <a:solidFill>
                <a:schemeClr val="tx2">
                  <a:lumMod val="75000"/>
                </a:schemeClr>
              </a:solidFill>
              <a:sym typeface="Wingdings" pitchFamily="2" charset="2"/>
            </a:endParaRPr>
          </a:p>
          <a:p>
            <a:pPr algn="just"/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Οι αλγόριθμοι τρέχουν σε κάθε πείραμα </a:t>
            </a: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κατά τον έλεγχο απόδοσης της δυναμικής δρομολόγησης</a:t>
            </a:r>
            <a:endParaRPr lang="el-GR" sz="2400" dirty="0" smtClean="0">
              <a:solidFill>
                <a:schemeClr val="tx2">
                  <a:lumMod val="75000"/>
                </a:schemeClr>
              </a:solidFill>
              <a:sym typeface="Wingdings" pitchFamily="2" charset="2"/>
            </a:endParaRPr>
          </a:p>
          <a:p>
            <a:pPr lvl="1" algn="just"/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Ο χάρτης καταγράφεται σε ένα εξωτερικό αρχείο</a:t>
            </a:r>
          </a:p>
          <a:p>
            <a:pPr lvl="1" algn="just"/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Στην συνέχεια γίνεται αυτόματη εισαγωγή του στο αντίστοιχο πείραμα που ελέγχουμε την απόδοση της στατικής δρομολόγησης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(1)</a:t>
            </a:r>
            <a:endParaRPr lang="el-G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2 - Θέση περιεχομένου"/>
          <p:cNvSpPr txBox="1">
            <a:spLocks/>
          </p:cNvSpPr>
          <p:nvPr/>
        </p:nvSpPr>
        <p:spPr bwMode="auto">
          <a:xfrm>
            <a:off x="4429124" y="1785926"/>
            <a:ext cx="3929090" cy="48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19088" marR="0" lvl="0" indent="-319088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el-G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28596" y="1643050"/>
            <a:ext cx="821537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ο αριθμός των συνδέσεων που θα απενεργοποιηθούν</a:t>
            </a:r>
            <a:endParaRPr kumimoji="0" lang="el-GR" sz="1400" b="1" i="0" u="sng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number_of_links_down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4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Ορίζονται οι συνδέσεις προς απενεργοποίηση</a:t>
            </a:r>
            <a:endParaRPr kumimoji="0" lang="el-GR" sz="1400" b="1" i="0" u="sng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number_of_links_down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4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ο συνολικός αριθμός διακοπών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sunolikos_ari8mos_diakopwn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$sunolikos_ari8mos_diakopwn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&gt;=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number_of_links_down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#puts $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"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Sunolikos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ari8mos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diakopwn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804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$sunolikos_ari8mos_diakopwn" </a:t>
            </a: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4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(2)</a:t>
            </a:r>
            <a:endParaRPr lang="el-GR" sz="3200" dirty="0"/>
          </a:p>
        </p:txBody>
      </p:sp>
      <p:sp>
        <p:nvSpPr>
          <p:cNvPr id="4" name="3 - Ορθογώνιο"/>
          <p:cNvSpPr/>
          <p:nvPr/>
        </p:nvSpPr>
        <p:spPr>
          <a:xfrm>
            <a:off x="642910" y="1643050"/>
            <a:ext cx="78581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ο αριθμός των συνδέσεων που θα ενεργοποιηθούν μετά την διακοπή</a:t>
            </a:r>
            <a:endParaRPr lang="el-GR" sz="1400" b="1" u="sng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number_of_links_up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number_of_links_down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400" b="1" dirty="0" smtClean="0">
              <a:solidFill>
                <a:srgbClr val="00008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 algn="just" eaLnBrk="0" hangingPunct="0"/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Ορίζονται οι συνδέσεις προς ενεργοποίηση</a:t>
            </a:r>
            <a:endParaRPr lang="el-GR" sz="1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number_of_links_up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	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400" b="1" dirty="0" smtClean="0">
              <a:solidFill>
                <a:srgbClr val="00008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 algn="just" eaLnBrk="0" hangingPunct="0"/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ο συνολικός αριθμός ενεργοποιήσεων</a:t>
            </a:r>
            <a:endParaRPr lang="el-GR" sz="1400" b="1" u="sng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sunolikos_ari8mos_energo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4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$sunolikos_ari8mos_energo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&gt;=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number_of_links_up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400" dirty="0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#puts $</a:t>
            </a:r>
            <a:r>
              <a:rPr lang="en-US" sz="1400" dirty="0" err="1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400" dirty="0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"</a:t>
            </a:r>
            <a:r>
              <a:rPr lang="en-US" sz="1400" dirty="0" err="1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Sunolikos</a:t>
            </a:r>
            <a:r>
              <a:rPr lang="en-US" sz="1400" dirty="0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ari8mos </a:t>
            </a:r>
            <a:r>
              <a:rPr lang="en-US" sz="1400" dirty="0" err="1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energo</a:t>
            </a:r>
            <a:r>
              <a:rPr lang="en-US" sz="1400" dirty="0" smtClean="0">
                <a:solidFill>
                  <a:srgbClr val="804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$sunolikos_ari8mos_energo" 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(3)</a:t>
            </a:r>
            <a:endParaRPr lang="el-GR" sz="32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2281896"/>
            <a:ext cx="8858312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η χρονική στιγμή διακοπής της κάθε σύνδεσης που έχει οριστεί για απενεργοποίηση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"n(0)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"n(3)"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)%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"n([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($i+1)%8])"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3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13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(4)</a:t>
            </a:r>
            <a:endParaRPr lang="el-GR" sz="3200" dirty="0"/>
          </a:p>
        </p:txBody>
      </p:sp>
      <p:sp>
        <p:nvSpPr>
          <p:cNvPr id="4" name="3 - Ορθογώνιο"/>
          <p:cNvSpPr/>
          <p:nvPr/>
        </p:nvSpPr>
        <p:spPr>
          <a:xfrm>
            <a:off x="285720" y="1857364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Ορίζονται οι επιπλέον διακοπές των συνδέσεων που έχουν οριστεί για απενεργοποίηση και η χρονική στιγμή διακοπής αυτών</a:t>
            </a:r>
            <a:endParaRPr lang="el-GR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extra_diakopes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$sunolikos_ari8mos_diakopwn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number_of_links_down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extra_diakopes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"n(0)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"n(3)"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l-GR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l-GR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	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"n([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($random_number+1)%8])"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link_down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  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$i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200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(5)</a:t>
            </a:r>
            <a:endParaRPr lang="el-GR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2378078"/>
            <a:ext cx="8715436" cy="323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η χρονική στιγμή ενεργοποίησης της κάθε σύνδεσης που έχει οριστεί για ενεργοποίηση</a:t>
            </a:r>
            <a:endParaRPr kumimoji="0" lang="el-GR" sz="1400" b="1" u="sng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"n(0)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"n(3)"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l-GR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3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$i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)%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$"</a:t>
            </a:r>
            <a:endParaRPr kumimoji="0" lang="el-GR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"n([</a:t>
            </a:r>
            <a:r>
              <a:rPr kumimoji="0" lang="en-US" sz="13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($i+1)%8])"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l-GR" sz="13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3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85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Μη-Παραμετρικού Αλγορίθμου (6)</a:t>
            </a:r>
            <a:endParaRPr lang="el-GR" sz="3200" dirty="0"/>
          </a:p>
        </p:txBody>
      </p:sp>
      <p:sp>
        <p:nvSpPr>
          <p:cNvPr id="4" name="3 - Ορθογώνιο"/>
          <p:cNvSpPr/>
          <p:nvPr/>
        </p:nvSpPr>
        <p:spPr>
          <a:xfrm>
            <a:off x="285720" y="1714488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Ορίζονται οι επιπλέον ενεργοποιήσεις των συνδέσεων που έχουν οριστεί για ενεργοποίηση και η χρονική στιγμή ενεργοποίησης αυτών </a:t>
            </a:r>
            <a:endParaRPr lang="el-GR" sz="14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extra_sundeseis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$sunolikos_ari8mos_energo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number_of_links_up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extra_sundeseis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40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"n(0)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"n(3)"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&amp;&amp;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$ns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)%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random_time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 $"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times_peiramatos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"n([</a:t>
            </a:r>
            <a:r>
              <a:rPr lang="en-US" sz="1200" dirty="0" err="1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8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($random_number+1)%8])"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link_up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random_number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)==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$i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]}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incr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l-GR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Παραμετρικού Αλγορίθμου (1)</a:t>
            </a:r>
            <a:endParaRPr lang="el-GR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14282" y="1515563"/>
            <a:ext cx="8715436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sz="12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από το χρήστη, ο συνολικός χρόνος διακοπής των συνδέσεων </a:t>
            </a:r>
            <a:endParaRPr kumimoji="0" lang="en-US" sz="1200" b="1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total_drop_time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lindex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argv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804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r>
              <a:rPr lang="el-GR" sz="1200" b="1" u="sng" dirty="0" smtClean="0">
                <a:solidFill>
                  <a:schemeClr val="bg2">
                    <a:lumMod val="25000"/>
                  </a:schemeClr>
                </a:solidFill>
              </a:rPr>
              <a:t>Τα παρακάτω βήματα επαναλαμβάνονται μέχρι να μηδενιστεί η τιμή της μεταβλητής συνολικός χρόνος διακοπής των συνδέσεων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!=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total_drop_time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b="1" dirty="0" smtClean="0">
              <a:solidFill>
                <a:srgbClr val="00008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hangingPunct="0"/>
            <a:r>
              <a:rPr lang="el-GR" sz="1000" b="1" dirty="0" smtClean="0"/>
              <a:t>	</a:t>
            </a:r>
            <a:r>
              <a:rPr lang="el-GR" sz="1200" b="1" u="sng" dirty="0" smtClean="0">
                <a:solidFill>
                  <a:schemeClr val="bg2">
                    <a:lumMod val="25000"/>
                  </a:schemeClr>
                </a:solidFill>
              </a:rPr>
              <a:t>Επιλέγεται μια σύνδεση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random_node_1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random_node_2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while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$random_node_1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$random_node_2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random_node_1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9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)]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random_node_2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$random_node_1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)]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==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8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{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random_node_1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random_node_2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3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r>
              <a:rPr lang="el-GR" sz="1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b="1" dirty="0" smtClean="0">
              <a:solidFill>
                <a:srgbClr val="00008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hangingPunct="0"/>
            <a:r>
              <a:rPr lang="el-GR" sz="1200" b="1" u="sng" dirty="0" smtClean="0">
                <a:solidFill>
                  <a:schemeClr val="bg2">
                    <a:lumMod val="25000"/>
                  </a:schemeClr>
                </a:solidFill>
              </a:rPr>
              <a:t>Επιλέγεται μια τυχαία χρονική στιγμή</a:t>
            </a:r>
            <a:endParaRPr kumimoji="0" lang="el-GR" sz="1200" b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tuxaia_xronikh_stigmh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stop_traffic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total_drop_time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])+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8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2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b="1" dirty="0" smtClean="0">
              <a:solidFill>
                <a:srgbClr val="000080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hangingPunct="0"/>
            <a:r>
              <a:rPr lang="el-GR" sz="12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η διακοπή της σύνδεσης </a:t>
            </a:r>
            <a:endParaRPr kumimoji="0" lang="el-GR" sz="1200" b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$ns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tuxaia_xronikh_stigmh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tuxaia_xronikh_stigmh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down $"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"n($random_node_1) $"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"n($random_node_2)"</a:t>
            </a: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1200" b="1" dirty="0" smtClean="0">
              <a:solidFill>
                <a:srgbClr val="00008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153400" cy="990600"/>
          </a:xfrm>
        </p:spPr>
        <p:txBody>
          <a:bodyPr/>
          <a:lstStyle/>
          <a:p>
            <a:pPr algn="ctr"/>
            <a:r>
              <a:rPr lang="el-G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Ανάλυση Παραμετρικού Αλγορίθμου (2)</a:t>
            </a:r>
            <a:endParaRPr lang="el-GR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00034" y="2500306"/>
            <a:ext cx="8358246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Ορίζεται η </a:t>
            </a:r>
            <a:r>
              <a:rPr lang="el-GR" sz="1400" b="1" i="1" u="sng" dirty="0" smtClean="0">
                <a:solidFill>
                  <a:schemeClr val="bg2">
                    <a:lumMod val="25000"/>
                  </a:schemeClr>
                </a:solidFill>
              </a:rPr>
              <a:t>διάρκεια διακοπής</a:t>
            </a:r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 της σύνδεσης</a:t>
            </a: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diarkeia_diakophs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([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random 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]%(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$total_drop_time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FF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))]</a:t>
            </a:r>
            <a:endParaRPr lang="el-GR" sz="1200" b="1" dirty="0" smtClean="0">
              <a:solidFill>
                <a:srgbClr val="00008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endParaRPr lang="el-GR" sz="1400" b="1" u="sng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Υπολογίζεται και ορίζεται η χρονική στιγμή της ενεργοποίησης της σύνδεσης </a:t>
            </a:r>
            <a:endParaRPr lang="el-GR" sz="1400" b="1" u="sng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xronos_energo_sundeshs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tuxaia_xronikh_stigmh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+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diarkeia_diakophs</a:t>
            </a:r>
            <a:r>
              <a:rPr lang="en-US" sz="1200" b="1" dirty="0" smtClean="0">
                <a:solidFill>
                  <a:srgbClr val="000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$ns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at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xronos_energo_sundeshs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up $n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$random_node_1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$random_node_2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"$"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rtmodel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-at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xronos_energo_sundeshs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up $"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nonewline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"n($random_node_1) $"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puts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xarths_sundesimothtas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"n($random_node_2)«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hangingPunct="0"/>
            <a:endParaRPr lang="el-GR" sz="1400" dirty="0" smtClean="0"/>
          </a:p>
          <a:p>
            <a:pPr algn="just" eaLnBrk="0" hangingPunct="0"/>
            <a:r>
              <a:rPr lang="el-GR" sz="1400" b="1" u="sng" dirty="0" smtClean="0">
                <a:solidFill>
                  <a:schemeClr val="bg2">
                    <a:lumMod val="25000"/>
                  </a:schemeClr>
                </a:solidFill>
              </a:rPr>
              <a:t>Υπολογίζεται ο εναπομείναν χρόνος διακοπής των συνδέσεων</a:t>
            </a:r>
            <a:endParaRPr kumimoji="0" lang="el-GR" sz="1400" b="1" i="0" u="sng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total_drop_time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expr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total_drop_time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$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diarkeia_diakophs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}</a:t>
            </a: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288" y="1743075"/>
            <a:ext cx="8337550" cy="51149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l-GR" sz="2700" b="1" dirty="0" smtClean="0">
                <a:solidFill>
                  <a:srgbClr val="594740"/>
                </a:solidFill>
              </a:rPr>
              <a:t>Ποιος είναι ο σκοπός της εργασίας;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300" dirty="0" smtClean="0">
                <a:solidFill>
                  <a:srgbClr val="594740"/>
                </a:solidFill>
              </a:rPr>
              <a:t>Ο καθορισμός κατάλληλων κριτηρίων</a:t>
            </a:r>
            <a:r>
              <a:rPr lang="el-GR" sz="2300" dirty="0" smtClean="0">
                <a:solidFill>
                  <a:srgbClr val="594740"/>
                </a:solidFill>
                <a:latin typeface="Arial" charset="0"/>
              </a:rPr>
              <a:t>,</a:t>
            </a:r>
            <a:r>
              <a:rPr lang="el-GR" sz="2300" dirty="0" smtClean="0">
                <a:solidFill>
                  <a:srgbClr val="594740"/>
                </a:solidFill>
              </a:rPr>
              <a:t> ώστε να διευκολυνθεί η απόφαση χρήσης δυναμικής ή στατικής δρομολόγησης σε δίκτυα με εναλλασσόμενους χάρτες συνδεσιμότητας</a:t>
            </a:r>
          </a:p>
          <a:p>
            <a:pPr algn="just" eaLnBrk="1" hangingPunct="1">
              <a:lnSpc>
                <a:spcPct val="80000"/>
              </a:lnSpc>
            </a:pPr>
            <a:endParaRPr lang="en-US" sz="1800" dirty="0" smtClean="0">
              <a:solidFill>
                <a:srgbClr val="59474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l-GR" sz="2700" b="1" dirty="0" smtClean="0">
                <a:solidFill>
                  <a:srgbClr val="513E1B"/>
                </a:solidFill>
              </a:rPr>
              <a:t>Τι είναι οι χάρτες συνδεσιμότητας;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l-GR" sz="2300" dirty="0" smtClean="0">
                <a:solidFill>
                  <a:srgbClr val="513E1B"/>
                </a:solidFill>
              </a:rPr>
              <a:t>Δεδομένης μιας υπάρχουσας τοπολογίας, στους χάρτες συνδεσιμότητας ορίζονται τα χρονικά διαστήματα για τα οποία η κάθε σύνδεση παραμένει ενεργή</a:t>
            </a:r>
          </a:p>
          <a:p>
            <a:pPr algn="just" eaLnBrk="1" hangingPunct="1">
              <a:lnSpc>
                <a:spcPct val="80000"/>
              </a:lnSpc>
            </a:pPr>
            <a:endParaRPr lang="el-GR" sz="1800" dirty="0" smtClean="0"/>
          </a:p>
          <a:p>
            <a:pPr marL="1143000" lvl="2" eaLnBrk="1" hangingPunct="1">
              <a:lnSpc>
                <a:spcPct val="80000"/>
              </a:lnSpc>
            </a:pPr>
            <a:r>
              <a:rPr lang="el-GR" sz="2400" b="1" dirty="0" smtClean="0">
                <a:solidFill>
                  <a:srgbClr val="594740"/>
                </a:solidFill>
              </a:rPr>
              <a:t>Πιθανές εφαρμογές</a:t>
            </a:r>
            <a:endParaRPr lang="el-GR" sz="2400" dirty="0" smtClean="0">
              <a:solidFill>
                <a:srgbClr val="594740"/>
              </a:solidFill>
            </a:endParaRPr>
          </a:p>
          <a:p>
            <a:pPr marL="1600200" lvl="3" algn="just" eaLnBrk="1" hangingPunct="1">
              <a:lnSpc>
                <a:spcPct val="80000"/>
              </a:lnSpc>
            </a:pPr>
            <a:r>
              <a:rPr lang="el-GR" sz="2200" dirty="0" smtClean="0">
                <a:solidFill>
                  <a:srgbClr val="594740"/>
                </a:solidFill>
              </a:rPr>
              <a:t>Επίγεια δίκτυα με </a:t>
            </a:r>
            <a:r>
              <a:rPr lang="el-GR" sz="2200" b="1" dirty="0" smtClean="0">
                <a:solidFill>
                  <a:srgbClr val="594740"/>
                </a:solidFill>
              </a:rPr>
              <a:t>μεγάλη καθυστέρηση διάδοσης</a:t>
            </a:r>
            <a:r>
              <a:rPr lang="el-GR" sz="2200" dirty="0" smtClean="0">
                <a:solidFill>
                  <a:srgbClr val="594740"/>
                </a:solidFill>
              </a:rPr>
              <a:t>, </a:t>
            </a:r>
            <a:r>
              <a:rPr lang="el-GR" sz="2200" b="1" dirty="0" smtClean="0">
                <a:solidFill>
                  <a:srgbClr val="594740"/>
                </a:solidFill>
              </a:rPr>
              <a:t>υψηλό αριθμό σφαλμάτων </a:t>
            </a:r>
            <a:r>
              <a:rPr lang="el-GR" sz="2200" dirty="0" smtClean="0">
                <a:solidFill>
                  <a:srgbClr val="594740"/>
                </a:solidFill>
              </a:rPr>
              <a:t>και </a:t>
            </a:r>
            <a:r>
              <a:rPr lang="el-GR" sz="2200" b="1" dirty="0" smtClean="0">
                <a:solidFill>
                  <a:srgbClr val="594740"/>
                </a:solidFill>
              </a:rPr>
              <a:t>διακοπτόμενη συνδεσιμότητα, </a:t>
            </a:r>
            <a:r>
              <a:rPr lang="el-GR" sz="2200" dirty="0" smtClean="0">
                <a:solidFill>
                  <a:srgbClr val="594740"/>
                </a:solidFill>
              </a:rPr>
              <a:t>πχ </a:t>
            </a:r>
            <a:r>
              <a:rPr lang="en-US" sz="2200" dirty="0" smtClean="0">
                <a:solidFill>
                  <a:srgbClr val="594740"/>
                </a:solidFill>
                <a:latin typeface="Calibri" pitchFamily="34" charset="0"/>
              </a:rPr>
              <a:t>ad-hoc</a:t>
            </a:r>
            <a:r>
              <a:rPr lang="el-GR" sz="2200" dirty="0" smtClean="0">
                <a:solidFill>
                  <a:srgbClr val="594740"/>
                </a:solidFill>
              </a:rPr>
              <a:t> ή ασύρματα δίκτυα</a:t>
            </a:r>
            <a:endParaRPr lang="el-GR" sz="2200" b="1" dirty="0" smtClean="0">
              <a:solidFill>
                <a:srgbClr val="594740"/>
              </a:solidFill>
            </a:endParaRPr>
          </a:p>
          <a:p>
            <a:pPr marL="1600200" lvl="3" eaLnBrk="1" hangingPunct="1">
              <a:lnSpc>
                <a:spcPct val="80000"/>
              </a:lnSpc>
            </a:pPr>
            <a:r>
              <a:rPr lang="el-GR" sz="2200" dirty="0" smtClean="0">
                <a:solidFill>
                  <a:srgbClr val="594740"/>
                </a:solidFill>
              </a:rPr>
              <a:t>Διαπλανητικά δίκτυα </a:t>
            </a:r>
            <a:r>
              <a:rPr lang="en-US" sz="2200" dirty="0" smtClean="0">
                <a:solidFill>
                  <a:srgbClr val="594740"/>
                </a:solidFill>
              </a:rPr>
              <a:t>(</a:t>
            </a:r>
            <a:r>
              <a:rPr lang="en-US" sz="2200" dirty="0" smtClean="0">
                <a:solidFill>
                  <a:srgbClr val="594740"/>
                </a:solidFill>
                <a:latin typeface="Calibri" pitchFamily="34" charset="0"/>
              </a:rPr>
              <a:t>IPN</a:t>
            </a:r>
            <a:r>
              <a:rPr lang="en-US" sz="2200" dirty="0" smtClean="0">
                <a:solidFill>
                  <a:srgbClr val="594740"/>
                </a:solidFill>
              </a:rPr>
              <a:t>)</a:t>
            </a:r>
            <a:endParaRPr lang="el-GR" sz="2200" dirty="0" smtClean="0">
              <a:solidFill>
                <a:srgbClr val="59474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 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1 - Τίτλος"/>
          <p:cNvSpPr>
            <a:spLocks/>
          </p:cNvSpPr>
          <p:nvPr/>
        </p:nvSpPr>
        <p:spPr bwMode="auto">
          <a:xfrm>
            <a:off x="539750" y="188913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Στόχος της εργασίας και Εφαρμογές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Πειραματικά Αποτελέσματα (1)</a:t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Αυξανόμενη Καθυστέρηση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(Τοπολογία </a:t>
            </a:r>
            <a:r>
              <a:rPr lang="en-US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19458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63" y="1643063"/>
            <a:ext cx="8153400" cy="4495800"/>
          </a:xfrm>
        </p:spPr>
        <p:txBody>
          <a:bodyPr/>
          <a:lstStyle/>
          <a:p>
            <a:pPr algn="just" eaLnBrk="1" hangingPunct="1"/>
            <a:r>
              <a:rPr lang="el-GR" sz="2400" dirty="0" smtClean="0">
                <a:solidFill>
                  <a:srgbClr val="513E1B"/>
                </a:solidFill>
              </a:rPr>
              <a:t>Χρησιμοποιήθηκε ένας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δεδομένος χάρτης συνδεσιμότητας</a:t>
            </a:r>
            <a:r>
              <a:rPr lang="el-GR" sz="2400" dirty="0" smtClean="0">
                <a:solidFill>
                  <a:srgbClr val="513E1B"/>
                </a:solidFill>
              </a:rPr>
              <a:t>,  ο οποίος ακολουθεί ομοιόμορφη κατανομή</a:t>
            </a:r>
          </a:p>
          <a:p>
            <a:pPr algn="just" eaLnBrk="1" hangingPunct="1"/>
            <a:r>
              <a:rPr lang="el-GR" sz="2400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sz="2400" dirty="0" smtClean="0">
                <a:solidFill>
                  <a:srgbClr val="513E1B"/>
                </a:solidFill>
              </a:rPr>
              <a:t>UDP</a:t>
            </a:r>
            <a:endParaRPr lang="el-GR" sz="2400" dirty="0" smtClean="0">
              <a:solidFill>
                <a:srgbClr val="513E1B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l-GR" sz="2800" dirty="0" smtClean="0">
              <a:solidFill>
                <a:srgbClr val="513E1B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/>
            <a:endParaRPr lang="el-GR" dirty="0" smtClean="0">
              <a:solidFill>
                <a:srgbClr val="513E1B"/>
              </a:solidFill>
            </a:endParaRPr>
          </a:p>
        </p:txBody>
      </p:sp>
      <p:graphicFrame>
        <p:nvGraphicFramePr>
          <p:cNvPr id="9" name="3 - Θέση περιεχομένου"/>
          <p:cNvGraphicFramePr>
            <a:graphicFrameLocks/>
          </p:cNvGraphicFramePr>
          <p:nvPr/>
        </p:nvGraphicFramePr>
        <p:xfrm>
          <a:off x="1142976" y="3000372"/>
          <a:ext cx="7051695" cy="3452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Πειραματικά Αποτελέσματα (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Αυξανόμενη Καθυστέρηση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(Τοπολογία </a:t>
            </a:r>
            <a:r>
              <a:rPr lang="en-US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0482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63" y="1643063"/>
            <a:ext cx="8153400" cy="4495800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dirty="0" smtClean="0">
                <a:solidFill>
                  <a:srgbClr val="513E1B"/>
                </a:solidFill>
              </a:rPr>
              <a:t>TCP</a:t>
            </a:r>
          </a:p>
          <a:p>
            <a:pPr eaLnBrk="1" hangingPunct="1">
              <a:buFont typeface="Wingdings" pitchFamily="2" charset="2"/>
              <a:buNone/>
            </a:pPr>
            <a:endParaRPr lang="el-GR" dirty="0" smtClean="0">
              <a:solidFill>
                <a:srgbClr val="513E1B"/>
              </a:solidFill>
            </a:endParaRPr>
          </a:p>
        </p:txBody>
      </p:sp>
      <p:graphicFrame>
        <p:nvGraphicFramePr>
          <p:cNvPr id="8" name="2 - Γράφημα"/>
          <p:cNvGraphicFramePr/>
          <p:nvPr/>
        </p:nvGraphicFramePr>
        <p:xfrm>
          <a:off x="928662" y="2143116"/>
          <a:ext cx="7358114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</a:rPr>
              <a:t>20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288" y="1773238"/>
            <a:ext cx="8153400" cy="4829175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l-GR" sz="22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Τυχαίο μοντέλο συνδεσιμότητας</a:t>
            </a:r>
            <a:r>
              <a:rPr lang="el-GR" sz="2200" dirty="0" smtClean="0">
                <a:solidFill>
                  <a:srgbClr val="513E1B"/>
                </a:solidFill>
              </a:rPr>
              <a:t>, το οποίο ρυθμίζει τον συνολικό </a:t>
            </a:r>
            <a:r>
              <a:rPr lang="el-GR" sz="2200" i="1" dirty="0" smtClean="0">
                <a:solidFill>
                  <a:srgbClr val="513E1B"/>
                </a:solidFill>
              </a:rPr>
              <a:t>χρόνο </a:t>
            </a:r>
            <a:r>
              <a:rPr lang="el-GR" sz="2200" i="1" dirty="0" smtClean="0">
                <a:solidFill>
                  <a:srgbClr val="513E1B"/>
                </a:solidFill>
              </a:rPr>
              <a:t>διακοπής</a:t>
            </a:r>
            <a:r>
              <a:rPr lang="el-GR" sz="2200" dirty="0" smtClean="0">
                <a:solidFill>
                  <a:srgbClr val="513E1B"/>
                </a:solidFill>
              </a:rPr>
              <a:t> </a:t>
            </a:r>
            <a:r>
              <a:rPr lang="el-GR" sz="2200" dirty="0" smtClean="0">
                <a:solidFill>
                  <a:srgbClr val="513E1B"/>
                </a:solidFill>
              </a:rPr>
              <a:t>των συνδέσεων ανάλογα με κάποιο επιθυμητό </a:t>
            </a:r>
            <a:r>
              <a:rPr lang="el-GR" sz="2200" i="1" dirty="0" smtClean="0">
                <a:solidFill>
                  <a:srgbClr val="513E1B"/>
                </a:solidFill>
              </a:rPr>
              <a:t>ποσοστό επί του συνολικού χρόνου</a:t>
            </a:r>
            <a:r>
              <a:rPr lang="el-GR" sz="2200" dirty="0" smtClean="0">
                <a:solidFill>
                  <a:srgbClr val="513E1B"/>
                </a:solidFill>
              </a:rPr>
              <a:t> εκτέλεσης του πειράματος</a:t>
            </a:r>
          </a:p>
          <a:p>
            <a:pPr algn="just" eaLnBrk="1" hangingPunct="1"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sz="2400" dirty="0" smtClean="0">
                <a:solidFill>
                  <a:srgbClr val="513E1B"/>
                </a:solidFill>
              </a:rPr>
              <a:t>UDP</a:t>
            </a:r>
            <a:endParaRPr lang="el-GR" sz="26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endParaRPr lang="en-US" sz="2600" dirty="0" smtClean="0">
              <a:solidFill>
                <a:srgbClr val="513E1B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</a:rPr>
              <a:t>21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7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(3)</a:t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Βαθμιαία αύξηση του ποσοστού διακοπής των συνδέσεων          επί του συνολικού χρόνου αποστολής δεδομένων </a:t>
            </a:r>
            <a:r>
              <a:rPr lang="el-GR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</a:p>
        </p:txBody>
      </p:sp>
      <p:pic>
        <p:nvPicPr>
          <p:cNvPr id="21508" name="17 - Γράφημα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3789363"/>
            <a:ext cx="81629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20 - Γράφημα"/>
          <p:cNvGraphicFramePr/>
          <p:nvPr/>
        </p:nvGraphicFramePr>
        <p:xfrm>
          <a:off x="1265341" y="1487994"/>
          <a:ext cx="6468565" cy="215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</a:rPr>
              <a:t>22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1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(4)</a:t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Βαθμιαία αύξηση του ποσοστού διακοπής των συνδέσεων          επί του συνολικού χρόνου αποστολής δεδομένων </a:t>
            </a:r>
            <a:r>
              <a:rPr lang="el-GR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323850" y="3500438"/>
            <a:ext cx="543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el-GR" sz="2400">
                <a:solidFill>
                  <a:srgbClr val="513E1B"/>
                </a:solidFill>
                <a:latin typeface="Calibri" pitchFamily="34" charset="0"/>
              </a:rPr>
              <a:t> Αποτελέσματα για το πρωτόκολλο </a:t>
            </a:r>
            <a:r>
              <a:rPr lang="en-US" sz="2400">
                <a:solidFill>
                  <a:srgbClr val="513E1B"/>
                </a:solidFill>
                <a:latin typeface="Calibri" pitchFamily="34" charset="0"/>
              </a:rPr>
              <a:t>TCP </a:t>
            </a:r>
            <a:endParaRPr lang="el-GR" sz="2400">
              <a:solidFill>
                <a:srgbClr val="513E1B"/>
              </a:solidFill>
              <a:latin typeface="Calibri" pitchFamily="34" charset="0"/>
            </a:endParaRPr>
          </a:p>
        </p:txBody>
      </p:sp>
      <p:graphicFrame>
        <p:nvGraphicFramePr>
          <p:cNvPr id="6" name="13 - Γράφημα"/>
          <p:cNvGraphicFramePr/>
          <p:nvPr/>
        </p:nvGraphicFramePr>
        <p:xfrm>
          <a:off x="1409589" y="4009757"/>
          <a:ext cx="6254637" cy="2841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480328" cy="5072098"/>
          </a:xfrm>
        </p:spPr>
        <p:txBody>
          <a:bodyPr/>
          <a:lstStyle/>
          <a:p>
            <a:pPr algn="just" eaLnBrk="1" hangingPunct="1"/>
            <a:r>
              <a:rPr lang="el-GR" sz="2000" dirty="0" smtClean="0">
                <a:solidFill>
                  <a:srgbClr val="513E1B"/>
                </a:solidFill>
              </a:rPr>
              <a:t>Χρησιμοποιήθηκε ένας </a:t>
            </a:r>
            <a:r>
              <a:rPr lang="el-GR" sz="20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δεδομένος χάρτης συνδεσιμότητας</a:t>
            </a:r>
            <a:r>
              <a:rPr lang="el-GR" sz="2000" dirty="0" smtClean="0">
                <a:solidFill>
                  <a:srgbClr val="513E1B"/>
                </a:solidFill>
              </a:rPr>
              <a:t>,  ο οποίος ακολουθεί ομοιόμορφη κατανομή</a:t>
            </a:r>
          </a:p>
          <a:p>
            <a:pPr algn="just" eaLnBrk="1" hangingPunct="1"/>
            <a:r>
              <a:rPr lang="el-GR" sz="2000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sz="2000" dirty="0" smtClean="0">
                <a:solidFill>
                  <a:srgbClr val="513E1B"/>
                </a:solidFill>
              </a:rPr>
              <a:t>UDP</a:t>
            </a:r>
            <a:endParaRPr lang="el-GR" sz="2000" dirty="0" smtClean="0">
              <a:solidFill>
                <a:srgbClr val="513E1B"/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5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(5)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Βαθμιαία αύξηση του ρυθμού σφάλματος των συνδέσεων 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sz="26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</a:rPr>
              <a:t>23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6 - Γράφημα"/>
          <p:cNvGraphicFramePr/>
          <p:nvPr/>
        </p:nvGraphicFramePr>
        <p:xfrm>
          <a:off x="857224" y="2571744"/>
          <a:ext cx="7215238" cy="2166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8 - Γράφημα"/>
          <p:cNvGraphicFramePr/>
          <p:nvPr/>
        </p:nvGraphicFramePr>
        <p:xfrm>
          <a:off x="714348" y="4667250"/>
          <a:ext cx="7429552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sz="3200" dirty="0" smtClean="0">
                <a:solidFill>
                  <a:srgbClr val="513E1B"/>
                </a:solidFill>
              </a:rPr>
              <a:t>TCP</a:t>
            </a:r>
            <a:endParaRPr lang="el-GR" sz="3200" dirty="0" smtClean="0">
              <a:solidFill>
                <a:srgbClr val="513E1B"/>
              </a:solidFill>
            </a:endParaRPr>
          </a:p>
          <a:p>
            <a:endParaRPr lang="el-GR" dirty="0"/>
          </a:p>
        </p:txBody>
      </p:sp>
      <p:sp>
        <p:nvSpPr>
          <p:cNvPr id="4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(6)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Βαθμιαία αύξηση του ρυθμού σφάλματος των συνδέσεων 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sz="26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</a:t>
            </a:r>
            <a:r>
              <a:rPr lang="el-GR" b="1" dirty="0" smtClean="0">
                <a:solidFill>
                  <a:srgbClr val="513E1B"/>
                </a:solidFill>
              </a:rPr>
              <a:t>24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" name="5 - Γράφημα"/>
          <p:cNvGraphicFramePr/>
          <p:nvPr/>
        </p:nvGraphicFramePr>
        <p:xfrm>
          <a:off x="857224" y="2143116"/>
          <a:ext cx="7572428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6 - Γράφημα"/>
          <p:cNvGraphicFramePr/>
          <p:nvPr/>
        </p:nvGraphicFramePr>
        <p:xfrm>
          <a:off x="928662" y="4429132"/>
          <a:ext cx="7358114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5" y="1714500"/>
            <a:ext cx="8153400" cy="44958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Μελετούμε με </a:t>
            </a:r>
            <a:r>
              <a:rPr lang="el-GR" sz="2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στατιστικές μεθόδους</a:t>
            </a:r>
            <a:r>
              <a:rPr lang="el-GR" sz="2600" dirty="0" smtClean="0">
                <a:solidFill>
                  <a:srgbClr val="513E1B"/>
                </a:solidFill>
              </a:rPr>
              <a:t> την υπεροχή της στατικής ή δυναμικής δρομολόγησης στη τοπολογία </a:t>
            </a:r>
            <a:r>
              <a:rPr lang="el-GR" sz="2600" dirty="0" smtClean="0">
                <a:solidFill>
                  <a:srgbClr val="513E1B"/>
                </a:solidFill>
                <a:latin typeface="Calibri" pitchFamily="34" charset="0"/>
              </a:rPr>
              <a:t>α</a:t>
            </a:r>
            <a:endParaRPr lang="el-GR" sz="2600" dirty="0" smtClean="0">
              <a:solidFill>
                <a:srgbClr val="513E1B"/>
              </a:solidFill>
            </a:endParaRPr>
          </a:p>
          <a:p>
            <a:pPr lvl="1"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Για μεγάλη καθυστέρηση διάδοσης, της τάξης των </a:t>
            </a:r>
            <a:r>
              <a:rPr lang="el-GR" sz="2400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600</a:t>
            </a:r>
            <a:r>
              <a:rPr lang="en-US" sz="2400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ms</a:t>
            </a:r>
          </a:p>
          <a:p>
            <a:pPr lvl="1"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Με χρήση του πρωτοκόλλου </a:t>
            </a:r>
            <a:r>
              <a:rPr lang="en-US" sz="2400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TCP</a:t>
            </a:r>
            <a:endParaRPr lang="el-GR" sz="2400" i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just" eaLnBrk="1" hangingPunct="1">
              <a:defRPr/>
            </a:pPr>
            <a:endParaRPr lang="en-US" sz="2400" i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Χρησιμοποιήθηκε ένα </a:t>
            </a:r>
            <a:r>
              <a:rPr lang="el-GR" sz="2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τυχαίο</a:t>
            </a:r>
            <a:r>
              <a:rPr lang="el-GR" sz="2600" dirty="0" smtClean="0">
                <a:solidFill>
                  <a:srgbClr val="513E1B"/>
                </a:solidFill>
              </a:rPr>
              <a:t> μοντέλο διακοπής και ενεργοποίησης των συνδέσεων των κόμβων</a:t>
            </a:r>
            <a:r>
              <a:rPr lang="en-US" sz="2600" dirty="0" smtClean="0">
                <a:solidFill>
                  <a:srgbClr val="513E1B"/>
                </a:solidFill>
              </a:rPr>
              <a:t>.</a:t>
            </a:r>
            <a:endParaRPr lang="el-GR" sz="26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endParaRPr lang="en-US" sz="27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Έγινε </a:t>
            </a:r>
            <a:r>
              <a:rPr lang="el-GR" sz="2600" i="1" dirty="0" smtClean="0">
                <a:solidFill>
                  <a:srgbClr val="513E1B"/>
                </a:solidFill>
              </a:rPr>
              <a:t>δειγματοληψία </a:t>
            </a:r>
            <a:r>
              <a:rPr lang="el-GR" sz="2600" b="1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60 σεναρίων</a:t>
            </a:r>
            <a:r>
              <a:rPr lang="el-GR" sz="2600" dirty="0" smtClean="0">
                <a:solidFill>
                  <a:srgbClr val="513E1B"/>
                </a:solidFill>
              </a:rPr>
              <a:t> </a:t>
            </a:r>
            <a:r>
              <a:rPr lang="en-US" sz="2600" dirty="0" smtClean="0">
                <a:solidFill>
                  <a:srgbClr val="513E1B"/>
                </a:solidFill>
                <a:latin typeface="Calibri" pitchFamily="34" charset="0"/>
              </a:rPr>
              <a:t>		             </a:t>
            </a:r>
            <a:r>
              <a:rPr lang="el-GR" sz="2600" dirty="0" smtClean="0">
                <a:solidFill>
                  <a:srgbClr val="513E1B"/>
                </a:solidFill>
              </a:rPr>
              <a:t>Κάθε σενάριο </a:t>
            </a:r>
            <a:r>
              <a:rPr lang="el-GR" sz="2600" dirty="0" smtClean="0">
                <a:solidFill>
                  <a:srgbClr val="513E1B"/>
                </a:solidFill>
                <a:sym typeface="Wingdings" pitchFamily="2" charset="2"/>
              </a:rPr>
              <a:t> Νέος χάρτης συνδεσιμότητας</a:t>
            </a:r>
            <a:endParaRPr lang="en-US" sz="26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endParaRPr lang="el-GR" sz="2700" dirty="0" smtClean="0">
              <a:solidFill>
                <a:srgbClr val="513E1B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25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5" name="1 - Τίτλος"/>
          <p:cNvSpPr>
            <a:spLocks/>
          </p:cNvSpPr>
          <p:nvPr/>
        </p:nvSpPr>
        <p:spPr bwMode="auto">
          <a:xfrm>
            <a:off x="0" y="188913"/>
            <a:ext cx="8982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(7)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3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Τυχαίες διακοπές και συνδέσεις 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el-GR" sz="34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Τοπολογία α)</a:t>
            </a:r>
            <a:endParaRPr lang="el-GR" sz="34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5" y="1643063"/>
            <a:ext cx="8153400" cy="4972050"/>
          </a:xfrm>
        </p:spPr>
        <p:txBody>
          <a:bodyPr/>
          <a:lstStyle/>
          <a:p>
            <a:pPr eaLnBrk="1" hangingPunct="1"/>
            <a:r>
              <a:rPr lang="el-GR" sz="2800" dirty="0" smtClean="0">
                <a:solidFill>
                  <a:srgbClr val="513E1B"/>
                </a:solidFill>
              </a:rPr>
              <a:t>Τα ποσοστιαία αποτελέσματα φαίνονται παρακάτω </a:t>
            </a:r>
          </a:p>
          <a:p>
            <a:pPr eaLnBrk="1" hangingPunct="1"/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/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/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l-GR" sz="2800" dirty="0" smtClean="0">
              <a:solidFill>
                <a:srgbClr val="513E1B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l-GR" sz="3200" dirty="0" smtClean="0">
              <a:solidFill>
                <a:srgbClr val="513E1B"/>
              </a:solidFill>
            </a:endParaRPr>
          </a:p>
          <a:p>
            <a:pPr lvl="1" eaLnBrk="1" hangingPunct="1"/>
            <a:endParaRPr lang="el-GR" sz="2500" dirty="0" smtClean="0">
              <a:solidFill>
                <a:srgbClr val="513E1B"/>
              </a:solidFill>
            </a:endParaRPr>
          </a:p>
        </p:txBody>
      </p:sp>
      <p:graphicFrame>
        <p:nvGraphicFramePr>
          <p:cNvPr id="4" name="2 - Γράφημα"/>
          <p:cNvGraphicFramePr/>
          <p:nvPr/>
        </p:nvGraphicFramePr>
        <p:xfrm>
          <a:off x="-571536" y="2714620"/>
          <a:ext cx="4214842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641" name="Group 41"/>
          <p:cNvGraphicFramePr>
            <a:graphicFrameLocks noGrp="1"/>
          </p:cNvGraphicFramePr>
          <p:nvPr/>
        </p:nvGraphicFramePr>
        <p:xfrm>
          <a:off x="3143250" y="2571750"/>
          <a:ext cx="5715000" cy="3171827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  <a:gridCol w="1143000"/>
              </a:tblGrid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Δυναμική Δρομολόγηση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Στατική Δρομολόγηση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Υπερτερεί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Υστερεί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Σύνολο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26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612" name="1 - Τίτλος"/>
          <p:cNvSpPr>
            <a:spLocks/>
          </p:cNvSpPr>
          <p:nvPr/>
        </p:nvSpPr>
        <p:spPr bwMode="auto">
          <a:xfrm>
            <a:off x="0" y="188913"/>
            <a:ext cx="8982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8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3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Τυχαίες διακοπές και συνδέσεις 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Χρησιμοποιήθηκε η δοκιμασία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χ-τετράγωνο</a:t>
            </a:r>
            <a:r>
              <a:rPr lang="el-GR" sz="2400" dirty="0" smtClean="0">
                <a:solidFill>
                  <a:srgbClr val="513E1B"/>
                </a:solidFill>
              </a:rPr>
              <a:t> για σύγκριση ποιοτικών παρατηρήσεων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κατά ζεύγη</a:t>
            </a:r>
            <a:r>
              <a:rPr lang="en-US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sz="2400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και εφαρμόστηκε η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διόρθωση κατά </a:t>
            </a:r>
            <a:r>
              <a:rPr lang="en-US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Yates </a:t>
            </a:r>
            <a:r>
              <a:rPr lang="el-GR" sz="2400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στον παρακάτω τύπο.</a:t>
            </a:r>
          </a:p>
          <a:p>
            <a:pPr algn="just" eaLnBrk="1" hangingPunct="1"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lvl="1" algn="just" eaLnBrk="1" hangingPunct="1">
              <a:buFont typeface="Wingdings 2" pitchFamily="18" charset="2"/>
              <a:buNone/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lvl="1" algn="just" eaLnBrk="1" hangingPunct="1">
              <a:buFont typeface="Wingdings 2" pitchFamily="18" charset="2"/>
              <a:buNone/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lvl="1" algn="just" eaLnBrk="1" hangingPunct="1">
              <a:defRPr/>
            </a:pPr>
            <a:endParaRPr lang="el-GR" sz="600" dirty="0" smtClean="0">
              <a:solidFill>
                <a:srgbClr val="513E1B"/>
              </a:solidFill>
            </a:endParaRPr>
          </a:p>
          <a:p>
            <a:pPr lvl="1" algn="just" eaLnBrk="1" hangingPunct="1">
              <a:defRPr/>
            </a:pPr>
            <a:endParaRPr lang="el-GR" sz="14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Για ένα βαθμό ελευθερίας και για στατιστική σημαντικότητα της τάξης του 99,9% βρίσκουμε ότι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86,7&gt;&gt;10,83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	και, κατά συνέπεια, η </a:t>
            </a:r>
            <a:r>
              <a:rPr lang="el-GR" sz="2400" i="1" dirty="0" smtClean="0">
                <a:solidFill>
                  <a:srgbClr val="513E1B"/>
                </a:solidFill>
              </a:rPr>
              <a:t>μηδενική υπόθεση απορρίπτεται</a:t>
            </a:r>
          </a:p>
          <a:p>
            <a:pPr algn="just" eaLnBrk="1" hangingPunct="1">
              <a:defRPr/>
            </a:pPr>
            <a:endParaRPr lang="el-GR" sz="14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Επομένως, οι δύο μέθοδοι διαφέρουν σημαντικά</a:t>
            </a:r>
            <a:r>
              <a:rPr lang="el-GR" sz="2400" b="1" dirty="0" smtClean="0">
                <a:solidFill>
                  <a:srgbClr val="513E1B"/>
                </a:solidFill>
              </a:rPr>
              <a:t> </a:t>
            </a:r>
            <a:r>
              <a:rPr lang="el-GR" sz="2400" dirty="0" smtClean="0">
                <a:solidFill>
                  <a:srgbClr val="513E1B"/>
                </a:solidFill>
              </a:rPr>
              <a:t>και η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στατική</a:t>
            </a:r>
            <a:r>
              <a:rPr lang="el-GR" sz="2400" dirty="0" smtClean="0">
                <a:solidFill>
                  <a:srgbClr val="513E1B"/>
                </a:solidFill>
              </a:rPr>
              <a:t> δρομολόγηση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υπερτερεί</a:t>
            </a:r>
            <a:r>
              <a:rPr lang="el-GR" sz="2400" dirty="0" smtClean="0">
                <a:solidFill>
                  <a:srgbClr val="513E1B"/>
                </a:solidFill>
              </a:rPr>
              <a:t> της δυναμικής</a:t>
            </a:r>
            <a:endParaRPr lang="el-GR" sz="2400" b="1" dirty="0" smtClean="0">
              <a:solidFill>
                <a:srgbClr val="513E1B"/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643182"/>
            <a:ext cx="26019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4" name="1 - Τίτλος"/>
          <p:cNvSpPr>
            <a:spLocks/>
          </p:cNvSpPr>
          <p:nvPr/>
        </p:nvSpPr>
        <p:spPr bwMode="auto">
          <a:xfrm>
            <a:off x="0" y="188913"/>
            <a:ext cx="8982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(9)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3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Τυχαίες διακοπές και συνδέσεις 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</a:t>
            </a:r>
            <a:r>
              <a:rPr lang="en-US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l-GR" sz="2400" dirty="0" smtClean="0">
                <a:solidFill>
                  <a:srgbClr val="513E1B"/>
                </a:solidFill>
              </a:rPr>
              <a:t>Όπως και για την τοπολογία α, χρησιμοποιήθηκε ένας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δεδομένος χάρτης συνδεσιμότητας</a:t>
            </a:r>
            <a:r>
              <a:rPr lang="el-GR" sz="2400" dirty="0" smtClean="0">
                <a:solidFill>
                  <a:srgbClr val="513E1B"/>
                </a:solidFill>
              </a:rPr>
              <a:t>,  ο οποίος ακολουθεί ομοιόμορφη κατανομή</a:t>
            </a:r>
          </a:p>
          <a:p>
            <a:pPr algn="just" eaLnBrk="1" hangingPunct="1"/>
            <a:r>
              <a:rPr lang="el-GR" sz="2400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sz="2400" dirty="0" smtClean="0">
                <a:solidFill>
                  <a:srgbClr val="513E1B"/>
                </a:solidFill>
              </a:rPr>
              <a:t>UDP</a:t>
            </a:r>
            <a:endParaRPr lang="el-GR" sz="2400" dirty="0" smtClean="0">
              <a:solidFill>
                <a:srgbClr val="513E1B"/>
              </a:solidFill>
            </a:endParaRPr>
          </a:p>
          <a:p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Πειραματικά Αποτελέσματα (10)</a:t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Αυξανόμενη Καθυστέρηση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(Τοπολογία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β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28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" name="5 - Γράφημα"/>
          <p:cNvGraphicFramePr/>
          <p:nvPr/>
        </p:nvGraphicFramePr>
        <p:xfrm>
          <a:off x="1142976" y="3357562"/>
          <a:ext cx="6858048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28600"/>
            <a:ext cx="8358246" cy="990600"/>
          </a:xfrm>
        </p:spPr>
        <p:txBody>
          <a:bodyPr/>
          <a:lstStyle/>
          <a:p>
            <a:pPr algn="ctr"/>
            <a:r>
              <a:rPr lang="el-G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Πλάνο Σχεδιασμού και Υλοποίησης (1)</a:t>
            </a:r>
            <a:endParaRPr lang="el-GR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42910" y="1500174"/>
            <a:ext cx="7959880" cy="5072098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Κατασκευάστηκαν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πειραματικά σενάρια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με σκοπό την αξιολόγηση της απόδοσης δυναμικής και στατικής δρομολόγησης, σε δίκτυα με εναλλασσόμενους χάρτες συνδεσιμότητας</a:t>
            </a:r>
          </a:p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Οι τοπολογίες που χρησιμοποιήθηκαν</a:t>
            </a:r>
          </a:p>
          <a:p>
            <a:pPr algn="just">
              <a:buFont typeface="Wingdings" pitchFamily="2" charset="2"/>
              <a:buChar char="q"/>
            </a:pP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Κατασκευάστηκαν δύο αλγόριθμοι κατασκευής τυχαίων χαρτών συνδεσιμότητας</a:t>
            </a:r>
          </a:p>
          <a:p>
            <a:pPr lvl="1" algn="just"/>
            <a:r>
              <a:rPr lang="el-GR" sz="1800" dirty="0" smtClean="0">
                <a:solidFill>
                  <a:schemeClr val="bg2">
                    <a:lumMod val="25000"/>
                  </a:schemeClr>
                </a:solidFill>
              </a:rPr>
              <a:t>Μη-παραμετρικός </a:t>
            </a:r>
          </a:p>
          <a:p>
            <a:pPr lvl="1" algn="just">
              <a:spcAft>
                <a:spcPts val="1200"/>
              </a:spcAft>
            </a:pPr>
            <a:r>
              <a:rPr lang="el-GR" sz="1800" dirty="0" smtClean="0">
                <a:solidFill>
                  <a:schemeClr val="bg2">
                    <a:lumMod val="25000"/>
                  </a:schemeClr>
                </a:solidFill>
              </a:rPr>
              <a:t>Παραμετρικός </a:t>
            </a:r>
            <a:endParaRPr lang="el-GR" sz="1800" dirty="0" smtClean="0">
              <a:solidFill>
                <a:schemeClr val="bg2">
                  <a:lumMod val="25000"/>
                </a:schemeClr>
              </a:solidFill>
              <a:sym typeface="Wingdings" pitchFamily="2" charset="2"/>
            </a:endParaRPr>
          </a:p>
          <a:p>
            <a:pPr algn="just">
              <a:spcAft>
                <a:spcPts val="1200"/>
              </a:spcAft>
              <a:buNone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  <a:sym typeface="Wingdings" pitchFamily="2" charset="2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</a:t>
            </a:r>
            <a:r>
              <a:rPr lang="en-US" b="1" dirty="0" smtClean="0">
                <a:solidFill>
                  <a:srgbClr val="513E1B"/>
                </a:solidFill>
              </a:rPr>
              <a:t>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4 - Εικόνα" descr="Topologia 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857496"/>
            <a:ext cx="2671763" cy="193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 descr="topologia I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000372"/>
            <a:ext cx="3954462" cy="172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13E1B"/>
                </a:solidFill>
              </a:rPr>
              <a:t>Αποτελέσματα για το πρωτόκολλο </a:t>
            </a:r>
            <a:r>
              <a:rPr lang="en-US" dirty="0" smtClean="0">
                <a:solidFill>
                  <a:srgbClr val="513E1B"/>
                </a:solidFill>
              </a:rPr>
              <a:t>TCP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Πειραματικά Αποτελέσματα (11)</a:t>
            </a:r>
            <a:b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Αυξανόμενη Καθυστέρηση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(Τοπολογία 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β</a:t>
            </a:r>
            <a:r>
              <a:rPr lang="el-GR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29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" name="5 - Γράφημα"/>
          <p:cNvGraphicFramePr/>
          <p:nvPr/>
        </p:nvGraphicFramePr>
        <p:xfrm>
          <a:off x="1071538" y="2428868"/>
          <a:ext cx="685804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8153400" cy="4495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el-GR" sz="400" dirty="0" smtClean="0">
              <a:solidFill>
                <a:srgbClr val="513E1B"/>
              </a:solidFill>
            </a:endParaRPr>
          </a:p>
          <a:p>
            <a:pPr algn="just" eaLnBrk="1" hangingPunct="1"/>
            <a:r>
              <a:rPr lang="el-GR" sz="2000" dirty="0" smtClean="0">
                <a:solidFill>
                  <a:srgbClr val="513E1B"/>
                </a:solidFill>
              </a:rPr>
              <a:t>Επανεξέταση της βαθμιαίας αύξησης ποσοστού διακοπής των συνδέσεων, </a:t>
            </a:r>
            <a:r>
              <a:rPr lang="el-GR" sz="2000" b="1" dirty="0" smtClean="0">
                <a:solidFill>
                  <a:srgbClr val="513E1B"/>
                </a:solidFill>
              </a:rPr>
              <a:t>χρησιμοποιώντας</a:t>
            </a:r>
            <a:r>
              <a:rPr lang="el-GR" sz="2000" dirty="0" smtClean="0">
                <a:solidFill>
                  <a:srgbClr val="513E1B"/>
                </a:solidFill>
              </a:rPr>
              <a:t> αυτή την φορά μια </a:t>
            </a:r>
            <a:r>
              <a:rPr lang="el-GR" sz="2000" b="1" dirty="0" smtClean="0">
                <a:solidFill>
                  <a:srgbClr val="513E1B"/>
                </a:solidFill>
              </a:rPr>
              <a:t>πιο δυναμική τοπολογία</a:t>
            </a:r>
            <a:r>
              <a:rPr lang="el-GR" sz="2000" dirty="0" smtClean="0">
                <a:solidFill>
                  <a:srgbClr val="513E1B"/>
                </a:solidFill>
              </a:rPr>
              <a:t>. Παρακάτω δίνονται τα αποτελέσματα μόνο για το </a:t>
            </a:r>
            <a:r>
              <a:rPr lang="en-US" sz="2000" dirty="0" smtClean="0">
                <a:solidFill>
                  <a:srgbClr val="513E1B"/>
                </a:solidFill>
              </a:rPr>
              <a:t>UDP </a:t>
            </a:r>
            <a:r>
              <a:rPr lang="el-GR" sz="2000" dirty="0" smtClean="0">
                <a:solidFill>
                  <a:srgbClr val="513E1B"/>
                </a:solidFill>
              </a:rPr>
              <a:t>πρωτόκολλο, καθώς η </a:t>
            </a:r>
            <a:r>
              <a:rPr lang="el-GR" sz="2000" b="1" dirty="0" smtClean="0">
                <a:solidFill>
                  <a:srgbClr val="513E1B"/>
                </a:solidFill>
              </a:rPr>
              <a:t>απόδοση του </a:t>
            </a:r>
            <a:r>
              <a:rPr lang="en-US" sz="2000" b="1" dirty="0" smtClean="0">
                <a:solidFill>
                  <a:srgbClr val="513E1B"/>
                </a:solidFill>
              </a:rPr>
              <a:t>TCP </a:t>
            </a:r>
            <a:r>
              <a:rPr lang="el-GR" sz="2000" b="1" dirty="0" smtClean="0">
                <a:solidFill>
                  <a:srgbClr val="513E1B"/>
                </a:solidFill>
              </a:rPr>
              <a:t>κυμαίνεται σε πολύ χαμηλά επίπεδα</a:t>
            </a:r>
            <a:endParaRPr lang="en-US" sz="2000" b="1" dirty="0" smtClean="0">
              <a:solidFill>
                <a:srgbClr val="513E1B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7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(12)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Βαθμιαία αύξηση του ποσοστού διακοπής των συνδέσεων          επί του συνολικού χρόνου αποστολής δεδομένων </a:t>
            </a:r>
            <a:r>
              <a:rPr lang="el-GR" sz="26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β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sz="26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26628" name="Picture 6" descr="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19438"/>
            <a:ext cx="3744913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9" descr="tes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3068638"/>
            <a:ext cx="4537075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8" descr="test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4075" y="6021388"/>
            <a:ext cx="49244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sz="2000" dirty="0" smtClean="0">
                <a:solidFill>
                  <a:srgbClr val="513E1B"/>
                </a:solidFill>
              </a:rPr>
              <a:t>Επανεξέταση της βαθμιαίας αύξησης ρυθμού σφάλματος των συνδέσεων, </a:t>
            </a:r>
            <a:r>
              <a:rPr lang="el-GR" sz="2000" b="1" dirty="0" smtClean="0">
                <a:solidFill>
                  <a:srgbClr val="513E1B"/>
                </a:solidFill>
              </a:rPr>
              <a:t>χρησιμοποιώντας</a:t>
            </a:r>
            <a:r>
              <a:rPr lang="el-GR" sz="2000" dirty="0" smtClean="0">
                <a:solidFill>
                  <a:srgbClr val="513E1B"/>
                </a:solidFill>
              </a:rPr>
              <a:t> αυτή την φορά μια </a:t>
            </a:r>
            <a:r>
              <a:rPr lang="el-GR" sz="2000" b="1" dirty="0" smtClean="0">
                <a:solidFill>
                  <a:srgbClr val="513E1B"/>
                </a:solidFill>
              </a:rPr>
              <a:t>πιο δυναμική τοπολογία</a:t>
            </a:r>
            <a:r>
              <a:rPr lang="el-GR" sz="2000" dirty="0" smtClean="0">
                <a:solidFill>
                  <a:srgbClr val="513E1B"/>
                </a:solidFill>
              </a:rPr>
              <a:t>. Παρακάτω δίνονται τα αποτελέσματα μόνο για το </a:t>
            </a:r>
            <a:r>
              <a:rPr lang="en-US" sz="2000" dirty="0" smtClean="0">
                <a:solidFill>
                  <a:srgbClr val="513E1B"/>
                </a:solidFill>
              </a:rPr>
              <a:t>UDP </a:t>
            </a:r>
            <a:r>
              <a:rPr lang="el-GR" sz="2000" dirty="0" smtClean="0">
                <a:solidFill>
                  <a:srgbClr val="513E1B"/>
                </a:solidFill>
              </a:rPr>
              <a:t>πρωτόκολλο, καθώς η </a:t>
            </a:r>
            <a:r>
              <a:rPr lang="el-GR" sz="2000" b="1" dirty="0" smtClean="0">
                <a:solidFill>
                  <a:srgbClr val="513E1B"/>
                </a:solidFill>
              </a:rPr>
              <a:t>απόδοση του </a:t>
            </a:r>
            <a:r>
              <a:rPr lang="en-US" sz="2000" b="1" dirty="0" smtClean="0">
                <a:solidFill>
                  <a:srgbClr val="513E1B"/>
                </a:solidFill>
              </a:rPr>
              <a:t>TCP </a:t>
            </a:r>
            <a:r>
              <a:rPr lang="el-GR" sz="2000" b="1" dirty="0" smtClean="0">
                <a:solidFill>
                  <a:srgbClr val="513E1B"/>
                </a:solidFill>
              </a:rPr>
              <a:t>κυμαίνεται σε πολύ χαμηλά επίπεδα</a:t>
            </a:r>
            <a:endParaRPr lang="en-US" sz="2000" b="1" dirty="0" smtClean="0">
              <a:solidFill>
                <a:srgbClr val="513E1B"/>
              </a:solidFill>
            </a:endParaRPr>
          </a:p>
          <a:p>
            <a:endParaRPr lang="el-GR" dirty="0"/>
          </a:p>
        </p:txBody>
      </p:sp>
      <p:sp>
        <p:nvSpPr>
          <p:cNvPr id="5" name="1 - Τίτλος"/>
          <p:cNvSpPr>
            <a:spLocks/>
          </p:cNvSpPr>
          <p:nvPr/>
        </p:nvSpPr>
        <p:spPr bwMode="auto">
          <a:xfrm>
            <a:off x="0" y="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(13)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2600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Βαθμιαία αύξηση του ρυθμού σφάλματος των συνδέσεων </a:t>
            </a:r>
            <a:r>
              <a:rPr lang="el-GR" sz="26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β)</a:t>
            </a:r>
            <a:endParaRPr lang="el-GR" sz="26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6" name="5 - Γράφημα"/>
          <p:cNvGraphicFramePr/>
          <p:nvPr/>
        </p:nvGraphicFramePr>
        <p:xfrm>
          <a:off x="214282" y="3143248"/>
          <a:ext cx="4286280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6 - Γράφημα"/>
          <p:cNvGraphicFramePr/>
          <p:nvPr/>
        </p:nvGraphicFramePr>
        <p:xfrm>
          <a:off x="4429124" y="3214686"/>
          <a:ext cx="4429156" cy="249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31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8" descr="test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5715016"/>
            <a:ext cx="49244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408987" cy="4900613"/>
          </a:xfrm>
        </p:spPr>
        <p:txBody>
          <a:bodyPr/>
          <a:lstStyle/>
          <a:p>
            <a:pPr algn="just" eaLnBrk="1" hangingPunct="1"/>
            <a:r>
              <a:rPr lang="el-GR" sz="2600" dirty="0" smtClean="0">
                <a:solidFill>
                  <a:srgbClr val="513E1B"/>
                </a:solidFill>
              </a:rPr>
              <a:t>Ακολουθήθηκε η ίδια  πειραματική μεθοδολογία και στατιστική ανάλυση, μόνο που </a:t>
            </a:r>
            <a:r>
              <a:rPr lang="el-GR" sz="2600" b="1" dirty="0" smtClean="0">
                <a:solidFill>
                  <a:srgbClr val="513E1B"/>
                </a:solidFill>
              </a:rPr>
              <a:t>δεν εφαρμόστηκε η διόρθωση κατά </a:t>
            </a:r>
            <a:r>
              <a:rPr lang="en-US" sz="2600" b="1" dirty="0" smtClean="0">
                <a:solidFill>
                  <a:srgbClr val="513E1B"/>
                </a:solidFill>
              </a:rPr>
              <a:t>Yates</a:t>
            </a:r>
            <a:endParaRPr lang="el-GR" sz="2600" dirty="0" smtClean="0">
              <a:solidFill>
                <a:srgbClr val="513E1B"/>
              </a:solidFill>
            </a:endParaRPr>
          </a:p>
          <a:p>
            <a:pPr algn="just" eaLnBrk="1" hangingPunct="1"/>
            <a:r>
              <a:rPr lang="el-GR" sz="2600" dirty="0" smtClean="0">
                <a:solidFill>
                  <a:srgbClr val="513E1B"/>
                </a:solidFill>
              </a:rPr>
              <a:t>Τα ποσοστιαία αποτελέσματα φαίνονται παρακάτω</a:t>
            </a:r>
          </a:p>
        </p:txBody>
      </p:sp>
      <p:graphicFrame>
        <p:nvGraphicFramePr>
          <p:cNvPr id="4" name="2 - Γράφημα"/>
          <p:cNvGraphicFramePr/>
          <p:nvPr/>
        </p:nvGraphicFramePr>
        <p:xfrm>
          <a:off x="-500098" y="3429000"/>
          <a:ext cx="4572000" cy="2745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738" name="Group 42"/>
          <p:cNvGraphicFramePr>
            <a:graphicFrameLocks noGrp="1"/>
          </p:cNvGraphicFramePr>
          <p:nvPr/>
        </p:nvGraphicFramePr>
        <p:xfrm>
          <a:off x="3786188" y="3286125"/>
          <a:ext cx="5143500" cy="3071814"/>
        </p:xfrm>
        <a:graphic>
          <a:graphicData uri="http://schemas.openxmlformats.org/drawingml/2006/table">
            <a:tbl>
              <a:tblPr/>
              <a:tblGrid>
                <a:gridCol w="1028700"/>
                <a:gridCol w="909637"/>
                <a:gridCol w="1147763"/>
                <a:gridCol w="868362"/>
                <a:gridCol w="1189038"/>
              </a:tblGrid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Δυναμική Δρομολόγηση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Στατική Δρομολόγηση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Υπερτερεί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Υστερεί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Σύνολο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60</a:t>
                      </a:r>
                      <a:endParaRPr kumimoji="0" lang="el-G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</a:tbl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32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84" name="1 - Τίτλος"/>
          <p:cNvSpPr>
            <a:spLocks/>
          </p:cNvSpPr>
          <p:nvPr/>
        </p:nvSpPr>
        <p:spPr bwMode="auto">
          <a:xfrm>
            <a:off x="0" y="188913"/>
            <a:ext cx="8982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(14)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3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Τυχαίες διακοπές και συνδέσεις 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β</a:t>
            </a:r>
            <a:r>
              <a:rPr lang="el-GR" sz="34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sz="34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5" y="1857375"/>
            <a:ext cx="8153400" cy="44958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Για ένα βαθμό ελευθερίας και για στατιστική σημαντικότητα της τάξης του 99,9% βρίσκουμε ότι</a:t>
            </a:r>
            <a:r>
              <a:rPr lang="el-GR" sz="2800" dirty="0" smtClean="0">
                <a:solidFill>
                  <a:srgbClr val="513E1B"/>
                </a:solidFill>
              </a:rPr>
              <a:t> </a:t>
            </a:r>
            <a:endParaRPr lang="en-US" sz="2800" dirty="0" smtClean="0">
              <a:solidFill>
                <a:srgbClr val="513E1B"/>
              </a:solidFill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22,5333</a:t>
            </a:r>
            <a:r>
              <a:rPr lang="el-GR" sz="28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&gt;&gt;10,83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513E1B"/>
                </a:solidFill>
                <a:latin typeface="Calibri" pitchFamily="34" charset="0"/>
              </a:rPr>
              <a:t>	</a:t>
            </a:r>
            <a:r>
              <a:rPr lang="el-GR" sz="2600" dirty="0" smtClean="0">
                <a:solidFill>
                  <a:srgbClr val="513E1B"/>
                </a:solidFill>
              </a:rPr>
              <a:t>και, κατά συνέπεια, η </a:t>
            </a:r>
            <a:r>
              <a:rPr lang="el-GR" sz="2600" i="1" dirty="0" smtClean="0">
                <a:solidFill>
                  <a:srgbClr val="513E1B"/>
                </a:solidFill>
              </a:rPr>
              <a:t>μηδενική υπόθεση απορρίπτεται</a:t>
            </a:r>
          </a:p>
          <a:p>
            <a:pPr algn="just" eaLnBrk="1" hangingPunct="1">
              <a:defRPr/>
            </a:pPr>
            <a:endParaRPr lang="el-GR" sz="2600" i="1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Επομένως</a:t>
            </a:r>
            <a:r>
              <a:rPr lang="en-US" sz="2600" dirty="0" smtClean="0">
                <a:solidFill>
                  <a:srgbClr val="513E1B"/>
                </a:solidFill>
                <a:latin typeface="Calibri" pitchFamily="34" charset="0"/>
              </a:rPr>
              <a:t>,</a:t>
            </a:r>
            <a:r>
              <a:rPr lang="el-GR" sz="2600" dirty="0" smtClean="0">
                <a:solidFill>
                  <a:srgbClr val="513E1B"/>
                </a:solidFill>
              </a:rPr>
              <a:t> οι δύο μέθοδοι διαφέρουν σημαντικά</a:t>
            </a:r>
            <a:r>
              <a:rPr lang="el-GR" sz="2600" b="1" dirty="0" smtClean="0">
                <a:solidFill>
                  <a:srgbClr val="513E1B"/>
                </a:solidFill>
              </a:rPr>
              <a:t> </a:t>
            </a:r>
            <a:r>
              <a:rPr lang="el-GR" sz="2600" dirty="0" smtClean="0">
                <a:solidFill>
                  <a:srgbClr val="513E1B"/>
                </a:solidFill>
              </a:rPr>
              <a:t>και η </a:t>
            </a:r>
            <a:r>
              <a:rPr lang="el-GR" sz="2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δυναμική</a:t>
            </a:r>
            <a:r>
              <a:rPr lang="el-GR" sz="2600" dirty="0" smtClean="0">
                <a:solidFill>
                  <a:srgbClr val="513E1B"/>
                </a:solidFill>
              </a:rPr>
              <a:t> δρομολόγηση </a:t>
            </a:r>
            <a:r>
              <a:rPr lang="el-GR" sz="2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υπερτερεί</a:t>
            </a:r>
            <a:r>
              <a:rPr lang="el-GR" sz="2600" dirty="0" smtClean="0">
                <a:solidFill>
                  <a:srgbClr val="513E1B"/>
                </a:solidFill>
              </a:rPr>
              <a:t> της στατικής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33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1 - Τίτλος"/>
          <p:cNvSpPr>
            <a:spLocks/>
          </p:cNvSpPr>
          <p:nvPr/>
        </p:nvSpPr>
        <p:spPr bwMode="auto">
          <a:xfrm>
            <a:off x="0" y="188913"/>
            <a:ext cx="8982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Πειραματικά Αποτελέσματα (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</a:t>
            </a:r>
            <a:r>
              <a:rPr 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5)</a:t>
            </a:r>
            <a: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el-GR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l-GR" sz="34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Τυχαίες διακοπές και συνδέσεις </a:t>
            </a:r>
            <a:r>
              <a:rPr lang="el-GR" sz="3400" i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(Τοπολογία β</a:t>
            </a:r>
            <a:r>
              <a:rPr lang="el-GR" sz="3400" i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)</a:t>
            </a:r>
            <a:endParaRPr lang="el-GR" sz="3400" i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Συμπεράσματα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8153400" cy="478633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Παρατηρούμε μια τάση επικράτησης</a:t>
            </a:r>
            <a:r>
              <a:rPr lang="el-GR" sz="1600" i="1" dirty="0" smtClean="0">
                <a:solidFill>
                  <a:schemeClr val="bg2">
                    <a:lumMod val="25000"/>
                  </a:schemeClr>
                </a:solidFill>
              </a:rPr>
              <a:t> της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στατικής δρομολόγησης έναντι της δυναμικής για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μεγάλες τιμές καθυστέρησης διάδοσης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Ειδικότερα η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υψηλή καθυστέρηση διάδοσης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δείχνει να αποτελεί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παράγοντα αρνητικής επίδρασης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στην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απόδοσης της δυναμικής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δρομολόγησης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16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600" dirty="0" smtClean="0">
                <a:solidFill>
                  <a:srgbClr val="513E1B"/>
                </a:solidFill>
              </a:rPr>
              <a:t>Η </a:t>
            </a:r>
            <a:r>
              <a:rPr lang="el-GR" sz="1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απόδοση της στατικής</a:t>
            </a:r>
            <a:r>
              <a:rPr lang="el-GR" sz="1600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1600" dirty="0" smtClean="0">
                <a:solidFill>
                  <a:srgbClr val="513E1B"/>
                </a:solidFill>
              </a:rPr>
              <a:t>δρομολόγησης δείχνει να </a:t>
            </a:r>
            <a:r>
              <a:rPr lang="el-GR" sz="1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επηρεάζεται αρνητικά σε μεγαλύτερο βαθμό</a:t>
            </a:r>
            <a:r>
              <a:rPr lang="el-GR" sz="1600" dirty="0" smtClean="0">
                <a:solidFill>
                  <a:srgbClr val="513E1B"/>
                </a:solidFill>
              </a:rPr>
              <a:t> από ότι η δυναμική δρομολόγηση </a:t>
            </a:r>
            <a:r>
              <a:rPr lang="el-GR" sz="1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μεγάλα ποσοστά απώλειας συνδεσιμότητας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Αντίστοιχα, ακόμα και για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μικρές τιμές του ρυθμού σφάλματος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των συνδέσεων η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απόδοση της στατικής δρομολόγησης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δείχνει και εδώ να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μειώνεται με πολύ μεγαλύτερο ρυθμό από ότι αυτή της δυναμικής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τουλάχιστον όσο αφορά το 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TCP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πρωτόκολλο. Στο 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UDP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πρωτόκολλο </a:t>
            </a:r>
            <a:r>
              <a:rPr lang="el-GR" sz="1600" dirty="0" smtClean="0">
                <a:solidFill>
                  <a:schemeClr val="bg2">
                    <a:lumMod val="25000"/>
                  </a:schemeClr>
                </a:solidFill>
              </a:rPr>
              <a:t>δείχνουν να </a:t>
            </a:r>
            <a:r>
              <a:rPr lang="el-GR" sz="1600" b="1" dirty="0" smtClean="0">
                <a:solidFill>
                  <a:schemeClr val="bg2">
                    <a:lumMod val="25000"/>
                  </a:schemeClr>
                </a:solidFill>
              </a:rPr>
              <a:t>επηρεάζονται στον ίδιο βαθμό</a:t>
            </a:r>
            <a:endParaRPr lang="el-GR" sz="16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l-GR" sz="1600" b="1" dirty="0" smtClean="0">
              <a:solidFill>
                <a:srgbClr val="513E1B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1600" dirty="0" smtClean="0">
                <a:solidFill>
                  <a:srgbClr val="513E1B"/>
                </a:solidFill>
              </a:rPr>
              <a:t>Σε τοπολογίες με </a:t>
            </a:r>
            <a:r>
              <a:rPr lang="el-GR" sz="1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λιγότερο δυναμικό χαρακτήρα</a:t>
            </a:r>
            <a:r>
              <a:rPr lang="el-GR" sz="1600" dirty="0" smtClean="0">
                <a:solidFill>
                  <a:srgbClr val="513E1B"/>
                </a:solidFill>
              </a:rPr>
              <a:t>, η </a:t>
            </a:r>
            <a:r>
              <a:rPr lang="el-GR" sz="16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στατική δρομολόγηση επιτυγχάνει καλύτερη απόδοση </a:t>
            </a:r>
            <a:r>
              <a:rPr lang="el-GR" sz="1600" dirty="0" smtClean="0">
                <a:solidFill>
                  <a:srgbClr val="513E1B"/>
                </a:solidFill>
              </a:rPr>
              <a:t>για ένα εύρος πιθανών παραμέτρων δικτύου. Αποδείξαμε με στατιστικές μεθόδους ότι: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l-GR" sz="1400" dirty="0" smtClean="0">
                <a:solidFill>
                  <a:srgbClr val="513E1B"/>
                </a:solidFill>
              </a:rPr>
              <a:t>Στην τοπολογία α, η στατική δρομολόγηση υπερισχύει  της δυναμικής (</a:t>
            </a:r>
            <a:r>
              <a:rPr lang="en-US" sz="1400" dirty="0" smtClean="0">
                <a:solidFill>
                  <a:srgbClr val="513E1B"/>
                </a:solidFill>
              </a:rPr>
              <a:t>PD </a:t>
            </a:r>
            <a:r>
              <a:rPr lang="el-GR" sz="1400" dirty="0" smtClean="0">
                <a:solidFill>
                  <a:srgbClr val="513E1B"/>
                </a:solidFill>
              </a:rPr>
              <a:t>600</a:t>
            </a:r>
            <a:r>
              <a:rPr lang="en-US" sz="1400" dirty="0" smtClean="0">
                <a:solidFill>
                  <a:srgbClr val="513E1B"/>
                </a:solidFill>
              </a:rPr>
              <a:t>ms)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l-GR" sz="1400" dirty="0" smtClean="0">
                <a:solidFill>
                  <a:srgbClr val="513E1B"/>
                </a:solidFill>
              </a:rPr>
              <a:t>Στην τοπολογία β,</a:t>
            </a:r>
            <a:r>
              <a:rPr lang="en-US" sz="1400" dirty="0" smtClean="0">
                <a:solidFill>
                  <a:srgbClr val="513E1B"/>
                </a:solidFill>
              </a:rPr>
              <a:t> </a:t>
            </a:r>
            <a:r>
              <a:rPr lang="el-GR" sz="1400" dirty="0" smtClean="0">
                <a:solidFill>
                  <a:srgbClr val="513E1B"/>
                </a:solidFill>
              </a:rPr>
              <a:t>η δυναμική δρομολόγηση υπερισχύει  της στατικής (</a:t>
            </a:r>
            <a:r>
              <a:rPr lang="en-US" sz="1400" dirty="0" smtClean="0">
                <a:solidFill>
                  <a:srgbClr val="513E1B"/>
                </a:solidFill>
              </a:rPr>
              <a:t>PD </a:t>
            </a:r>
            <a:r>
              <a:rPr lang="el-GR" sz="1400" dirty="0" smtClean="0">
                <a:solidFill>
                  <a:srgbClr val="513E1B"/>
                </a:solidFill>
              </a:rPr>
              <a:t>600</a:t>
            </a:r>
            <a:r>
              <a:rPr lang="en-US" sz="1400" dirty="0" smtClean="0">
                <a:solidFill>
                  <a:srgbClr val="513E1B"/>
                </a:solidFill>
              </a:rPr>
              <a:t>ms)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el-GR" sz="1500" dirty="0" smtClean="0">
              <a:solidFill>
                <a:srgbClr val="513E1B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Βιβλιογραφία</a:t>
            </a:r>
          </a:p>
        </p:txBody>
      </p:sp>
      <p:sp>
        <p:nvSpPr>
          <p:cNvPr id="30722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715436" cy="4643437"/>
          </a:xfrm>
        </p:spPr>
        <p:txBody>
          <a:bodyPr/>
          <a:lstStyle/>
          <a:p>
            <a:pPr algn="just"/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“Διαδικτυακά πρωτόκολλα”,  Βασίλης </a:t>
            </a: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</a:rPr>
              <a:t>Τσαουσίδης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, Κλειδάριθμος 2004 </a:t>
            </a: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“Transmission Control Protocol”, J.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Postel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, RFC 793, September 1981 </a:t>
            </a: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“User Datagram Protocol’’ RFC 768, J.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Postel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, August 1980, </a:t>
            </a:r>
            <a:r>
              <a:rPr lang="en-US" sz="2000" u="sng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http://www.faqs.org/rfcs/rfc768.html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Δίκτυα Υπολογιστών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’’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Andrew S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Tanenbaum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l-GR" sz="2000" dirty="0" err="1" smtClean="0">
                <a:solidFill>
                  <a:schemeClr val="bg2">
                    <a:lumMod val="25000"/>
                  </a:schemeClr>
                </a:solidFill>
              </a:rPr>
              <a:t>Παπασωτηρίου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 2000, Τρίτη έκδοση</a:t>
            </a: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“Dynamics of hot-potato routing in IP networks”,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Texeira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R,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Shaikh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A., Griffin T. and Rexford J.,  2004, Proceedings of ACM SIGMETRICS</a:t>
            </a: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“A Border Gateway Protocol 4 (BGP-4)” RFC 1771, Y.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Rekhter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, T. Li, March 1995,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u="sng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http://www.ietf.org/rfc/rfc1771.txt</a:t>
            </a:r>
            <a:endParaRPr lang="el-GR" sz="2000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“NS-2 Network Simulator”, </a:t>
            </a:r>
            <a:r>
              <a:rPr lang="en-US" sz="2000" u="sng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http://www.isi.edu/nsnam/ns/</a:t>
            </a:r>
            <a:endParaRPr lang="el-GR" sz="2000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just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en-GB" sz="2000" i="1" dirty="0" smtClean="0">
                <a:solidFill>
                  <a:schemeClr val="bg2">
                    <a:lumMod val="25000"/>
                  </a:schemeClr>
                </a:solidFill>
              </a:rPr>
              <a:t>Optimized Link State Routing Protocol (OLSR)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”</a:t>
            </a: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</a:rPr>
              <a:t>, Clausen T. and </a:t>
            </a:r>
            <a:r>
              <a:rPr lang="en-GB" sz="2000" dirty="0" err="1" smtClean="0">
                <a:solidFill>
                  <a:schemeClr val="bg2">
                    <a:lumMod val="25000"/>
                  </a:schemeClr>
                </a:solidFill>
              </a:rPr>
              <a:t>Jacquet</a:t>
            </a: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</a:rPr>
              <a:t> P. (2003), IETF RFC 3626, Internet Engineering Task Force, </a:t>
            </a:r>
            <a:r>
              <a:rPr lang="en-GB" sz="2000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http://www.ietf.org/rfc/rfc3626.txt</a:t>
            </a: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        </a:t>
            </a:r>
            <a:r>
              <a:rPr lang="el-GR" b="1" dirty="0">
                <a:solidFill>
                  <a:srgbClr val="513E1B"/>
                </a:solidFill>
              </a:rPr>
              <a:t>            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Τέλος Παρουσίασης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7188" y="1600200"/>
            <a:ext cx="8408987" cy="46863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i="1" dirty="0" smtClean="0">
                <a:solidFill>
                  <a:schemeClr val="bg2">
                    <a:lumMod val="25000"/>
                  </a:schemeClr>
                </a:solidFill>
              </a:rPr>
              <a:t>Ευχαριστώ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</a:rPr>
              <a:t> για την προσοχή σας!</a:t>
            </a: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320040" indent="-32004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Ερωτήσεις;;;</a:t>
            </a:r>
            <a:endParaRPr lang="el-G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6429375"/>
            <a:ext cx="91440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 Group</a:t>
            </a:r>
            <a:r>
              <a:rPr lang="en-US" b="1">
                <a:solidFill>
                  <a:srgbClr val="513E1B"/>
                </a:solidFill>
              </a:rPr>
              <a:t> 							        </a:t>
            </a:r>
            <a:r>
              <a:rPr lang="el-GR" b="1">
                <a:solidFill>
                  <a:srgbClr val="513E1B"/>
                </a:solidFill>
              </a:rPr>
              <a:t>            </a:t>
            </a:r>
            <a:endParaRPr lang="el-GR" b="1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Πλάνο Σχεδιασμού και Υλοποίησης (2)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53400" cy="4495800"/>
          </a:xfrm>
        </p:spPr>
        <p:txBody>
          <a:bodyPr/>
          <a:lstStyle/>
          <a:p>
            <a:pPr algn="just"/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Στα πειράματα χρησιμοποιήθηκαν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παραλλαγές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 των παραπάνω αλγορίθμων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ανάλογα με την εκάστοτε τοπολογία</a:t>
            </a:r>
          </a:p>
          <a:p>
            <a:pPr algn="just"/>
            <a:endParaRPr lang="el-GR" sz="2000" b="1" dirty="0" smtClean="0">
              <a:solidFill>
                <a:schemeClr val="bg2">
                  <a:lumMod val="25000"/>
                </a:schemeClr>
              </a:solidFill>
              <a:sym typeface="Wingdings" pitchFamily="2" charset="2"/>
            </a:endParaRPr>
          </a:p>
          <a:p>
            <a:pPr algn="just"/>
            <a:r>
              <a:rPr lang="el-GR" sz="2000" dirty="0" smtClean="0">
                <a:solidFill>
                  <a:srgbClr val="513E1B"/>
                </a:solidFill>
              </a:rPr>
              <a:t>Τα πειράματα εκτελέστηκαν στον προσομοιωτή δικτύων </a:t>
            </a:r>
            <a:r>
              <a:rPr lang="en-US" sz="2000" b="1" i="1" dirty="0" smtClean="0">
                <a:solidFill>
                  <a:srgbClr val="513E1B"/>
                </a:solidFill>
                <a:latin typeface="Calibri" pitchFamily="34" charset="0"/>
              </a:rPr>
              <a:t>Network Simulator</a:t>
            </a:r>
            <a:r>
              <a:rPr lang="el-GR" sz="2000" b="1" i="1" dirty="0" smtClean="0">
                <a:solidFill>
                  <a:srgbClr val="513E1B"/>
                </a:solidFill>
              </a:rPr>
              <a:t> 2 (</a:t>
            </a:r>
            <a:r>
              <a:rPr lang="en-US" sz="2000" b="1" i="1" dirty="0" smtClean="0">
                <a:solidFill>
                  <a:srgbClr val="513E1B"/>
                </a:solidFill>
                <a:latin typeface="Calibri" pitchFamily="34" charset="0"/>
              </a:rPr>
              <a:t>NS</a:t>
            </a:r>
            <a:r>
              <a:rPr lang="el-GR" sz="2000" b="1" i="1" dirty="0" smtClean="0">
                <a:solidFill>
                  <a:srgbClr val="513E1B"/>
                </a:solidFill>
              </a:rPr>
              <a:t>-2)</a:t>
            </a:r>
            <a:r>
              <a:rPr lang="el-GR" sz="2000" b="1" dirty="0" smtClean="0">
                <a:solidFill>
                  <a:srgbClr val="513E1B"/>
                </a:solidFill>
              </a:rPr>
              <a:t> </a:t>
            </a:r>
            <a:endParaRPr lang="en-US" sz="2000" b="1" dirty="0" smtClean="0">
              <a:solidFill>
                <a:srgbClr val="513E1B"/>
              </a:solidFill>
            </a:endParaRPr>
          </a:p>
          <a:p>
            <a:pPr algn="just"/>
            <a:endParaRPr lang="en-US" sz="2000" b="1" dirty="0" smtClean="0">
              <a:solidFill>
                <a:srgbClr val="513E1B"/>
              </a:solidFill>
            </a:endParaRPr>
          </a:p>
          <a:p>
            <a:pPr algn="just"/>
            <a:r>
              <a:rPr lang="el-GR" sz="2000" dirty="0" smtClean="0">
                <a:solidFill>
                  <a:srgbClr val="513E1B"/>
                </a:solidFill>
              </a:rPr>
              <a:t>Έγινε </a:t>
            </a:r>
            <a:r>
              <a:rPr lang="el-GR" sz="20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μελέτη ανά παράγοντα</a:t>
            </a:r>
            <a:r>
              <a:rPr lang="el-GR" sz="2000" dirty="0" smtClean="0">
                <a:solidFill>
                  <a:srgbClr val="513E1B"/>
                </a:solidFill>
              </a:rPr>
              <a:t>, στον τρόπο επιρροής στην απόδοση αλλά σε μερικές περιπτώσεις και </a:t>
            </a:r>
            <a:r>
              <a:rPr lang="el-GR" sz="20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συνδυασμού παραγόντων</a:t>
            </a:r>
            <a:r>
              <a:rPr lang="el-GR" sz="2000" dirty="0" smtClean="0">
                <a:solidFill>
                  <a:srgbClr val="513E1B"/>
                </a:solidFill>
              </a:rPr>
              <a:t>.</a:t>
            </a:r>
          </a:p>
          <a:p>
            <a:pPr algn="just"/>
            <a:endParaRPr lang="el-GR" sz="2000" dirty="0" smtClean="0"/>
          </a:p>
          <a:p>
            <a:pPr algn="just"/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Τρόποι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αξιολόγησης αποτελεσμάτων</a:t>
            </a:r>
          </a:p>
          <a:p>
            <a:pPr lvl="1" algn="just"/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Ευθεία σύγκριση αποτελεσμάτων</a:t>
            </a:r>
          </a:p>
          <a:p>
            <a:pPr lvl="1" algn="just"/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Στατιστική Ανάλυση</a:t>
            </a:r>
          </a:p>
          <a:p>
            <a:pPr lvl="1" algn="just"/>
            <a:endParaRPr lang="el-G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/>
            <a:endParaRPr lang="el-GR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</a:t>
            </a:r>
            <a:r>
              <a:rPr lang="en-US" b="1" dirty="0" smtClean="0">
                <a:solidFill>
                  <a:srgbClr val="513E1B"/>
                </a:solidFill>
              </a:rPr>
              <a:t>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Γενικά Συμπεράσματα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153400" cy="4495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el-GR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Η επιλογή ενός τύπου δρομολόγησης σε δίκτυα με εναλλασσόμενους χάρτες συνδεσιμότητας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δεν αποτελεί μια εύκολη απόφαση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Ο ρόλος του παράγοντα της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καθυστέρησης διάδοσης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σε ένα δίκτυο παίζει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καθοριστικό ρόλο στην απόδοση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 μεταξύ στατικής και δυναμικής δρομολόγησης. </a:t>
            </a:r>
            <a:endParaRPr lang="el-GR" sz="20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Η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</a:rPr>
              <a:t>απόδοση της στατικής δρομολόγησης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</a:rPr>
              <a:t>δείχνει να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επηρεάζεται αρνητικά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τόσο για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μεγάλα ποσοστά απώλειας συνδεσιμότητας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όσο και για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μικρές τιμές ρυθμού σφαλμάτων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l-GR" sz="20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χαρακτηριστικά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</a:t>
            </a:r>
            <a:r>
              <a:rPr lang="el-GR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τοπολογίας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μπορούν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ενισχύσουν </a:t>
            </a:r>
            <a:r>
              <a:rPr lang="el-GR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την συμπεριφορά ως προς την απόδοση της στατικής ή της δυναμικής δρομολόγησης</a:t>
            </a: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</a:t>
            </a:r>
            <a:r>
              <a:rPr lang="en-US" b="1" dirty="0" smtClean="0">
                <a:solidFill>
                  <a:srgbClr val="513E1B"/>
                </a:solidFill>
              </a:rPr>
              <a:t>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288" y="1412875"/>
            <a:ext cx="8153400" cy="4441825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el-GR" sz="1600" dirty="0" smtClean="0">
              <a:solidFill>
                <a:srgbClr val="513E1B"/>
              </a:solidFill>
            </a:endParaRPr>
          </a:p>
          <a:p>
            <a:pPr algn="just" eaLnBrk="1" hangingPunct="1">
              <a:defRPr/>
            </a:pPr>
            <a:r>
              <a:rPr lang="el-GR" sz="2600" dirty="0" smtClean="0">
                <a:solidFill>
                  <a:srgbClr val="513E1B"/>
                </a:solidFill>
              </a:rPr>
              <a:t>Υπάρχουν περιπτώσεις όπου ο </a:t>
            </a:r>
            <a:r>
              <a:rPr lang="el-GR" sz="2600" i="1" dirty="0" err="1" smtClean="0">
                <a:solidFill>
                  <a:srgbClr val="513E1B"/>
                </a:solidFill>
              </a:rPr>
              <a:t>επανυπολογισμός</a:t>
            </a:r>
            <a:r>
              <a:rPr lang="el-GR" sz="2600" dirty="0" smtClean="0">
                <a:solidFill>
                  <a:srgbClr val="513E1B"/>
                </a:solidFill>
              </a:rPr>
              <a:t> και η </a:t>
            </a:r>
            <a:r>
              <a:rPr lang="el-GR" sz="2600" i="1" dirty="0" smtClean="0">
                <a:solidFill>
                  <a:srgbClr val="513E1B"/>
                </a:solidFill>
              </a:rPr>
              <a:t>δρομολόγηση</a:t>
            </a:r>
            <a:r>
              <a:rPr lang="el-GR" sz="2600" dirty="0" smtClean="0">
                <a:solidFill>
                  <a:srgbClr val="513E1B"/>
                </a:solidFill>
              </a:rPr>
              <a:t> δεδομένων </a:t>
            </a:r>
            <a:r>
              <a:rPr lang="el-GR" sz="2600" i="1" dirty="0" smtClean="0">
                <a:solidFill>
                  <a:srgbClr val="513E1B"/>
                </a:solidFill>
              </a:rPr>
              <a:t>από εναλλακτικές διαδρομές</a:t>
            </a:r>
            <a:r>
              <a:rPr lang="el-GR" sz="2600" dirty="0" smtClean="0">
                <a:solidFill>
                  <a:srgbClr val="513E1B"/>
                </a:solidFill>
              </a:rPr>
              <a:t>, πιθανά να </a:t>
            </a:r>
            <a:r>
              <a:rPr lang="el-GR" sz="2600" b="1" i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κοστίζει περισσότερο</a:t>
            </a:r>
            <a:r>
              <a:rPr lang="el-GR" sz="2600" dirty="0" smtClean="0">
                <a:solidFill>
                  <a:srgbClr val="513E1B"/>
                </a:solidFill>
              </a:rPr>
              <a:t> από το να είχε επιλεχθεί στατική δρομολόγηση</a:t>
            </a:r>
          </a:p>
          <a:p>
            <a:pPr algn="just" eaLnBrk="1" hangingPunct="1">
              <a:defRPr/>
            </a:pPr>
            <a:endParaRPr lang="en-US" sz="800" dirty="0" smtClean="0">
              <a:solidFill>
                <a:srgbClr val="513E1B"/>
              </a:solidFill>
              <a:latin typeface="Calibri" pitchFamily="34" charset="0"/>
            </a:endParaRPr>
          </a:p>
          <a:p>
            <a:pPr lvl="1" algn="just" eaLnBrk="1" hangingPunct="1">
              <a:defRPr/>
            </a:pP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Διακοπές συνδεσιμότητας</a:t>
            </a:r>
            <a:r>
              <a:rPr lang="el-GR" sz="2400" b="1" dirty="0" smtClean="0">
                <a:solidFill>
                  <a:srgbClr val="513E1B"/>
                </a:solidFill>
              </a:rPr>
              <a:t> </a:t>
            </a:r>
            <a:r>
              <a:rPr lang="el-GR" sz="2400" dirty="0" smtClean="0">
                <a:solidFill>
                  <a:srgbClr val="513E1B"/>
                </a:solidFill>
              </a:rPr>
              <a:t>σε συνδυασμό με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υψηλή καθυστέρηση διάδοσης </a:t>
            </a:r>
            <a:r>
              <a:rPr lang="en-US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(PD)</a:t>
            </a:r>
            <a:endParaRPr lang="el-GR" sz="2400" b="1" dirty="0" smtClean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just" eaLnBrk="1" hangingPunct="1">
              <a:defRPr/>
            </a:pPr>
            <a:endParaRPr lang="el-GR" sz="800" dirty="0" smtClean="0">
              <a:solidFill>
                <a:srgbClr val="513E1B"/>
              </a:solidFill>
            </a:endParaRPr>
          </a:p>
          <a:p>
            <a:pPr lvl="1" algn="just" eaLnBrk="1" hangingPunct="1">
              <a:defRPr/>
            </a:pP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Διακοπές συνδεσιμότητας</a:t>
            </a:r>
            <a:r>
              <a:rPr lang="el-GR" sz="2400" b="1" dirty="0" smtClean="0">
                <a:solidFill>
                  <a:srgbClr val="513E1B"/>
                </a:solidFill>
              </a:rPr>
              <a:t> </a:t>
            </a:r>
            <a:r>
              <a:rPr lang="el-GR" sz="2400" dirty="0" smtClean="0">
                <a:solidFill>
                  <a:srgbClr val="513E1B"/>
                </a:solidFill>
              </a:rPr>
              <a:t>σε συνδυασμό με τοπολογίες των οποίων ο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χαρακτήρας</a:t>
            </a:r>
            <a:r>
              <a:rPr lang="el-GR" sz="2400" dirty="0" smtClean="0">
                <a:solidFill>
                  <a:srgbClr val="513E1B"/>
                </a:solidFill>
              </a:rPr>
              <a:t> είναι </a:t>
            </a:r>
            <a:r>
              <a:rPr lang="el-GR" sz="24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λιγότερο δυναμικός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7" name="1 - Τίτλος"/>
          <p:cNvSpPr>
            <a:spLocks/>
          </p:cNvSpPr>
          <p:nvPr/>
        </p:nvSpPr>
        <p:spPr bwMode="auto">
          <a:xfrm>
            <a:off x="468313" y="188913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Ορισμός προβλήματος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</a:p>
        </p:txBody>
      </p:sp>
      <p:sp>
        <p:nvSpPr>
          <p:cNvPr id="15362" name="1 - Τίτλος"/>
          <p:cNvSpPr>
            <a:spLocks/>
          </p:cNvSpPr>
          <p:nvPr/>
        </p:nvSpPr>
        <p:spPr bwMode="auto">
          <a:xfrm>
            <a:off x="468313" y="188913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Δρομολόγηση</a:t>
            </a:r>
            <a:endParaRPr lang="el-GR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/>
          </p:cNvSpPr>
          <p:nvPr/>
        </p:nvSpPr>
        <p:spPr bwMode="auto">
          <a:xfrm>
            <a:off x="395288" y="1571613"/>
            <a:ext cx="8337550" cy="485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l-GR" sz="2400" b="1" dirty="0">
                <a:solidFill>
                  <a:srgbClr val="594740"/>
                </a:solidFill>
                <a:latin typeface="Calibri" pitchFamily="34" charset="0"/>
              </a:rPr>
              <a:t>Στατική Δρομολόγηση</a:t>
            </a:r>
          </a:p>
          <a:p>
            <a:pPr marL="639763" lvl="1" indent="-273050" algn="just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Δρομολόγηση πακέτων μέσω μιας συγκεκριμένης διαδρομής</a:t>
            </a:r>
          </a:p>
          <a:p>
            <a:pPr marL="639763" lvl="1" indent="-273050" algn="just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Δεν έχει διαχειριστικό κόστος</a:t>
            </a:r>
          </a:p>
          <a:p>
            <a:pPr marL="1143000" lvl="2" indent="-228600" algn="just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Παραδείγματα: </a:t>
            </a:r>
            <a:r>
              <a:rPr lang="el-GR" sz="2000" b="1" i="1" dirty="0">
                <a:solidFill>
                  <a:srgbClr val="5947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Συντομότερη Διαδρομή, Πλημμύρα</a:t>
            </a:r>
            <a:endParaRPr lang="en-US" sz="2000" b="1" i="1" dirty="0">
              <a:solidFill>
                <a:srgbClr val="5947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143000" lvl="2" indent="-228600" algn="just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/>
            </a:pPr>
            <a:endParaRPr lang="en-US" sz="2000" i="1" dirty="0">
              <a:solidFill>
                <a:srgbClr val="594740"/>
              </a:solidFill>
              <a:latin typeface="Calibri" pitchFamily="34" charset="0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l-GR" sz="2400" b="1" dirty="0">
                <a:solidFill>
                  <a:srgbClr val="594740"/>
                </a:solidFill>
                <a:latin typeface="Calibri" pitchFamily="34" charset="0"/>
              </a:rPr>
              <a:t>Δυναμική Δρομολόγηση</a:t>
            </a:r>
          </a:p>
          <a:p>
            <a:pPr marL="639763" lvl="1" indent="-273050" algn="just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Εφαρμόζεται σε τοπολογίες που παρέχουν εναλλακτικές διαδρομές</a:t>
            </a:r>
          </a:p>
          <a:p>
            <a:pPr marL="639763" lvl="1" indent="-273050" algn="just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Απόφαση σχετικά με το ποια διαδρομή θα ακολουθήσουν τα προς αποστολή </a:t>
            </a:r>
            <a:r>
              <a:rPr lang="el-GR" sz="2000" dirty="0" smtClean="0">
                <a:solidFill>
                  <a:srgbClr val="594740"/>
                </a:solidFill>
                <a:latin typeface="Calibri" pitchFamily="34" charset="0"/>
              </a:rPr>
              <a:t>δεδομένα</a:t>
            </a:r>
            <a:endParaRPr lang="en-US" sz="2000" dirty="0" smtClean="0">
              <a:solidFill>
                <a:srgbClr val="594740"/>
              </a:solidFill>
              <a:latin typeface="Calibri" pitchFamily="34" charset="0"/>
            </a:endParaRPr>
          </a:p>
          <a:p>
            <a:pPr marL="639763" lvl="1" indent="-273050" algn="just">
              <a:lnSpc>
                <a:spcPct val="80000"/>
              </a:lnSpc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/>
            </a:pPr>
            <a:r>
              <a:rPr lang="el-GR" sz="2000" dirty="0" smtClean="0">
                <a:solidFill>
                  <a:srgbClr val="594740"/>
                </a:solidFill>
                <a:latin typeface="Calibri" pitchFamily="34" charset="0"/>
              </a:rPr>
              <a:t>Έχει διαχειριστικό κόστος</a:t>
            </a:r>
            <a:endParaRPr lang="el-GR" sz="2000" dirty="0">
              <a:solidFill>
                <a:srgbClr val="594740"/>
              </a:solidFill>
              <a:latin typeface="Calibri" pitchFamily="34" charset="0"/>
            </a:endParaRPr>
          </a:p>
          <a:p>
            <a:pPr marL="1143000" lvl="2" indent="-228600" algn="just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/>
            </a:pPr>
            <a:r>
              <a:rPr lang="el-GR" sz="2000" dirty="0">
                <a:solidFill>
                  <a:srgbClr val="594740"/>
                </a:solidFill>
                <a:latin typeface="Calibri" pitchFamily="34" charset="0"/>
              </a:rPr>
              <a:t>Παραδείγματα: </a:t>
            </a:r>
            <a:r>
              <a:rPr lang="en-US" sz="2000" b="1" i="1" dirty="0">
                <a:solidFill>
                  <a:srgbClr val="5947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Distance Vector, Link State</a:t>
            </a:r>
          </a:p>
          <a:p>
            <a:pPr marL="1143000" lvl="2" indent="-228600" algn="just">
              <a:lnSpc>
                <a:spcPct val="80000"/>
              </a:lnSpc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/>
            </a:pPr>
            <a:endParaRPr lang="el-GR" sz="2000" i="1" dirty="0">
              <a:solidFill>
                <a:srgbClr val="594740"/>
              </a:solidFill>
              <a:latin typeface="Calibri" pitchFamily="34" charset="0"/>
            </a:endParaRPr>
          </a:p>
          <a:p>
            <a:pPr marL="319088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l-GR" sz="2400" b="1" dirty="0">
                <a:solidFill>
                  <a:srgbClr val="594740"/>
                </a:solidFill>
                <a:latin typeface="Calibri" pitchFamily="34" charset="0"/>
              </a:rPr>
              <a:t>Δρομολόγηση → Εύρεση Βέλτιστης Διαδρομής</a:t>
            </a:r>
            <a:r>
              <a:rPr lang="el-GR" sz="2400" b="1" dirty="0" smtClean="0">
                <a:solidFill>
                  <a:srgbClr val="594740"/>
                </a:solidFill>
                <a:latin typeface="Calibri" pitchFamily="34" charset="0"/>
              </a:rPr>
              <a:t>;</a:t>
            </a:r>
            <a:endParaRPr lang="en-US" sz="2400" b="1" dirty="0" smtClean="0">
              <a:solidFill>
                <a:srgbClr val="594740"/>
              </a:solidFill>
              <a:latin typeface="Calibri" pitchFamily="34" charset="0"/>
            </a:endParaRPr>
          </a:p>
          <a:p>
            <a:pPr marL="776288" lvl="1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l-GR" sz="2000" dirty="0" smtClean="0">
                <a:solidFill>
                  <a:srgbClr val="594740"/>
                </a:solidFill>
                <a:latin typeface="Calibri" pitchFamily="34" charset="0"/>
              </a:rPr>
              <a:t>Κριτήρια πχ. ελαχιστοποίηση </a:t>
            </a:r>
            <a:r>
              <a:rPr lang="en-US" sz="2000" dirty="0" err="1" smtClean="0">
                <a:solidFill>
                  <a:srgbClr val="594740"/>
                </a:solidFill>
                <a:latin typeface="Calibri" pitchFamily="34" charset="0"/>
              </a:rPr>
              <a:t>NoH</a:t>
            </a:r>
            <a:endParaRPr lang="en-US" sz="2000" dirty="0" smtClean="0">
              <a:solidFill>
                <a:srgbClr val="594740"/>
              </a:solidFill>
              <a:latin typeface="Calibri" pitchFamily="34" charset="0"/>
            </a:endParaRPr>
          </a:p>
          <a:p>
            <a:pPr marL="776288" lvl="1" indent="-319088" algn="just"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l-GR" sz="2000" dirty="0" smtClean="0">
                <a:solidFill>
                  <a:srgbClr val="594740"/>
                </a:solidFill>
                <a:latin typeface="Calibri" pitchFamily="34" charset="0"/>
              </a:rPr>
              <a:t>Πολύπλοκες τοπολογίες</a:t>
            </a:r>
            <a:endParaRPr lang="el-GR" sz="2000" dirty="0">
              <a:solidFill>
                <a:srgbClr val="59474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Πειραματική Μεθοδολογία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8153400" cy="4829196"/>
          </a:xfrm>
        </p:spPr>
        <p:txBody>
          <a:bodyPr/>
          <a:lstStyle/>
          <a:p>
            <a:pPr algn="just"/>
            <a:r>
              <a:rPr lang="el-GR" sz="2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Καθορισμός των πειραμάτων </a:t>
            </a:r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που θα διεξαχθούν</a:t>
            </a:r>
          </a:p>
          <a:p>
            <a:pPr algn="just"/>
            <a:endParaRPr lang="el-GR" sz="2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Επιλέγεται η </a:t>
            </a:r>
            <a:r>
              <a:rPr lang="el-GR" sz="2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τοπολογία</a:t>
            </a:r>
          </a:p>
          <a:p>
            <a:pPr algn="just"/>
            <a:endParaRPr lang="el-GR" sz="2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Γίνεται </a:t>
            </a:r>
            <a:r>
              <a:rPr lang="el-GR" sz="2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καθορισμός των απαιτούμενων παραμέτρων </a:t>
            </a:r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ανάλογα με τις ανάγκες του κάθε πειράματος</a:t>
            </a:r>
          </a:p>
          <a:p>
            <a:pPr algn="just"/>
            <a:endParaRPr lang="en-US" sz="2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Σε κάθε πείραμα </a:t>
            </a:r>
            <a:r>
              <a:rPr lang="el-GR" sz="2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ελέγχεται η απόδοση </a:t>
            </a:r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τόσο της δυναμικής όσο και της στατικής δρομολόγησης</a:t>
            </a:r>
          </a:p>
          <a:p>
            <a:pPr algn="just"/>
            <a:endParaRPr lang="el-GR" sz="2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Γίνεται </a:t>
            </a:r>
            <a:r>
              <a:rPr lang="el-GR" sz="2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σύγκριση ως προς την απόδοση </a:t>
            </a:r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του συστήματος 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(throughput –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</a:rPr>
              <a:t>goodput</a:t>
            </a: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r>
              <a:rPr lang="el-GR" sz="2200" dirty="0" smtClean="0">
                <a:solidFill>
                  <a:schemeClr val="bg2">
                    <a:lumMod val="25000"/>
                  </a:schemeClr>
                </a:solidFill>
              </a:rPr>
              <a:t> των δύο τύπων δρομολόγησης</a:t>
            </a:r>
            <a:endParaRPr lang="el-GR" sz="2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Τοπολογίες Πειραμάτων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28625" y="1571625"/>
            <a:ext cx="8153400" cy="504348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l-GR" sz="2400" dirty="0" smtClean="0">
                <a:solidFill>
                  <a:srgbClr val="513E1B"/>
                </a:solidFill>
              </a:rPr>
              <a:t>Χρησιμοποιήθηκαν οι εξής δύο </a:t>
            </a:r>
            <a:r>
              <a:rPr lang="el-GR" sz="2400" b="1" dirty="0" smtClean="0">
                <a:solidFill>
                  <a:srgbClr val="513E1B"/>
                </a:solidFill>
              </a:rPr>
              <a:t>τοπολογίες</a:t>
            </a:r>
            <a:r>
              <a:rPr lang="el-GR" sz="2400" dirty="0" smtClean="0">
                <a:solidFill>
                  <a:srgbClr val="513E1B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5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5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5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5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sz="2400" dirty="0" smtClean="0">
              <a:solidFill>
                <a:srgbClr val="513E1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sz="1600" dirty="0" smtClean="0">
              <a:solidFill>
                <a:srgbClr val="513E1B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el-GR" sz="2300" dirty="0" smtClean="0">
                <a:solidFill>
                  <a:srgbClr val="513E1B"/>
                </a:solidFill>
              </a:rPr>
              <a:t>Επιλέχθηκαν λόγω των εναλλακτικών διαδρομών που παρέχουν προς τον παραλήπτη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l-GR" sz="21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τοπολογία </a:t>
            </a:r>
            <a:r>
              <a:rPr lang="en-US" sz="21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</a:t>
            </a:r>
            <a:r>
              <a:rPr lang="el-GR" sz="2100" dirty="0" smtClean="0">
                <a:solidFill>
                  <a:srgbClr val="513E1B"/>
                </a:solidFill>
              </a:rPr>
              <a:t> </a:t>
            </a:r>
            <a:r>
              <a:rPr lang="el-GR" sz="2100" dirty="0" smtClean="0">
                <a:solidFill>
                  <a:srgbClr val="513E1B"/>
                </a:solidFill>
                <a:sym typeface="Wingdings" pitchFamily="2" charset="2"/>
              </a:rPr>
              <a:t> Η</a:t>
            </a:r>
            <a:r>
              <a:rPr lang="el-GR" sz="2100" dirty="0" smtClean="0">
                <a:solidFill>
                  <a:srgbClr val="513E1B"/>
                </a:solidFill>
              </a:rPr>
              <a:t> βέλτιστη διαδρομή έχει σαφές πλεονέκτημα ως προς τις υπόλοιπες από άποψη πλήθους ενδιάμεσων κόμβων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el-GR" sz="21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τοπολογία </a:t>
            </a:r>
            <a:r>
              <a:rPr lang="en-US" sz="2100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</a:t>
            </a:r>
            <a:r>
              <a:rPr lang="el-GR" sz="2100" dirty="0" smtClean="0">
                <a:solidFill>
                  <a:srgbClr val="513E1B"/>
                </a:solidFill>
              </a:rPr>
              <a:t> </a:t>
            </a:r>
            <a:r>
              <a:rPr lang="el-GR" sz="2100" dirty="0" smtClean="0">
                <a:solidFill>
                  <a:srgbClr val="513E1B"/>
                </a:solidFill>
                <a:sym typeface="Wingdings" pitchFamily="2" charset="2"/>
              </a:rPr>
              <a:t> </a:t>
            </a:r>
            <a:r>
              <a:rPr lang="el-GR" sz="2100" dirty="0" smtClean="0">
                <a:solidFill>
                  <a:srgbClr val="513E1B"/>
                </a:solidFill>
              </a:rPr>
              <a:t>Η βέλτιστη διαδρομή παρουσιάζει ελάχιστη διαφορά από τις υπόλοιπες (</a:t>
            </a:r>
            <a:r>
              <a:rPr lang="el-GR" sz="2100" dirty="0" smtClean="0">
                <a:solidFill>
                  <a:srgbClr val="513E1B"/>
                </a:solidFill>
                <a:sym typeface="Wingdings" pitchFamily="2" charset="2"/>
              </a:rPr>
              <a:t>πιο </a:t>
            </a:r>
            <a:r>
              <a:rPr lang="el-GR" sz="2100" dirty="0" smtClean="0">
                <a:solidFill>
                  <a:srgbClr val="513E1B"/>
                </a:solidFill>
              </a:rPr>
              <a:t>δυναμική σχεδίαση) </a:t>
            </a:r>
          </a:p>
        </p:txBody>
      </p:sp>
      <p:pic>
        <p:nvPicPr>
          <p:cNvPr id="17411" name="4 - Εικόνα" descr="Topologia 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060575"/>
            <a:ext cx="267176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5 - Εικόνα" descr="topologia I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638" y="2133600"/>
            <a:ext cx="39544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0" y="6429375"/>
            <a:ext cx="9144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ComNet</a:t>
            </a:r>
            <a:r>
              <a:rPr lang="en-US" b="1" dirty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Group</a:t>
            </a:r>
            <a:r>
              <a:rPr lang="en-US" b="1" dirty="0">
                <a:solidFill>
                  <a:srgbClr val="513E1B"/>
                </a:solidFill>
              </a:rPr>
              <a:t> 								   </a:t>
            </a:r>
            <a:r>
              <a:rPr lang="en-US" b="1" dirty="0" smtClean="0">
                <a:solidFill>
                  <a:srgbClr val="513E1B"/>
                </a:solidFill>
              </a:rPr>
              <a:t> 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en-US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l-GR" b="1" dirty="0" smtClean="0">
                <a:solidFill>
                  <a:srgbClr val="513E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34</a:t>
            </a:r>
            <a:endParaRPr lang="el-GR" b="1" dirty="0">
              <a:solidFill>
                <a:srgbClr val="513E1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7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57&quot;/&gt;&lt;/object&gt;&lt;object type=&quot;3&quot; unique_id=&quot;10008&quot;&gt;&lt;property id=&quot;20148&quot; value=&quot;5&quot;/&gt;&lt;property id=&quot;20300&quot; value=&quot;Slide 5 - &amp;quot;Τοπολογίες Πειραμάτων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Παράμετροι Πειραμάτων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Πειραματικά Αποτελέσματα (1)&amp;#x0D;&amp;#x0A;Αυξανόμενη Καθυστέρηση (Τοπολογία a)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Πειραματικά Αποτελέσματα (2)&amp;#x0D;&amp;#x0A;Αυξανόμενη Καθυστέρηση (Τοπολογία a)&amp;quot;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67&quot;/&gt;&lt;/object&gt;&lt;object type=&quot;3&quot; unique_id=&quot;10015&quot;&gt;&lt;property id=&quot;20148&quot; value=&quot;5&quot;/&gt;&lt;property id=&quot;20300&quot; value=&quot;Slide 12&quot;/&gt;&lt;property id=&quot;20307&quot; value=&quot;268&quot;/&gt;&lt;/object&gt;&lt;object type=&quot;3&quot; unique_id=&quot;10016&quot;&gt;&lt;property id=&quot;20148&quot; value=&quot;5&quot;/&gt;&lt;property id=&quot;20300&quot; value=&quot;Slide 13&quot;/&gt;&lt;property id=&quot;20307&quot; value=&quot;269&quot;/&gt;&lt;/object&gt;&lt;object type=&quot;3&quot; unique_id=&quot;10017&quot;&gt;&lt;property id=&quot;20148&quot; value=&quot;5&quot;/&gt;&lt;property id=&quot;20300&quot; value=&quot;Slide 14&quot;/&gt;&lt;property id=&quot;20307&quot; value=&quot;270&quot;/&gt;&lt;/object&gt;&lt;object type=&quot;3&quot; unique_id=&quot;10018&quot;&gt;&lt;property id=&quot;20148&quot; value=&quot;5&quot;/&gt;&lt;property id=&quot;20300&quot; value=&quot;Slide 15&quot;/&gt;&lt;property id=&quot;20307&quot; value=&quot;272&quot;/&gt;&lt;/object&gt;&lt;object type=&quot;3&quot; unique_id=&quot;10019&quot;&gt;&lt;property id=&quot;20148&quot; value=&quot;5&quot;/&gt;&lt;property id=&quot;20300&quot; value=&quot;Slide 16&quot;/&gt;&lt;property id=&quot;20307&quot; value=&quot;274&quot;/&gt;&lt;/object&gt;&lt;object type=&quot;3&quot; unique_id=&quot;10020&quot;&gt;&lt;property id=&quot;20148&quot; value=&quot;5&quot;/&gt;&lt;property id=&quot;20300&quot; value=&quot;Slide 17 - &amp;quot;Συμπεράσματα&amp;quot;&quot;/&gt;&lt;property id=&quot;20307&quot; value=&quot;275&quot;/&gt;&lt;/object&gt;&lt;object type=&quot;3&quot; unique_id=&quot;10021&quot;&gt;&lt;property id=&quot;20148&quot; value=&quot;5&quot;/&gt;&lt;property id=&quot;20300&quot; value=&quot;Slide 18 - &amp;quot;Βιβλιογραφία&amp;quot;&quot;/&gt;&lt;property id=&quot;20307&quot; value=&quot;276&quot;/&gt;&lt;/object&gt;&lt;object type=&quot;3&quot; unique_id=&quot;10022&quot;&gt;&lt;property id=&quot;20148&quot; value=&quot;5&quot;/&gt;&lt;property id=&quot;20300&quot; value=&quot;Slide 19 - &amp;quot;Τέλος Παρουσίασης&amp;quot;&quot;/&gt;&lt;property id=&quot;20307&quot; value=&quot;27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Διάμεσος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1757</TotalTime>
  <Words>2014</Words>
  <Application>Microsoft Office PowerPoint</Application>
  <PresentationFormat>Προβολή στην οθόνη (4:3)</PresentationFormat>
  <Paragraphs>459</Paragraphs>
  <Slides>37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38" baseType="lpstr">
      <vt:lpstr>Διάμεσος</vt:lpstr>
      <vt:lpstr>Διαφάνεια 1</vt:lpstr>
      <vt:lpstr>Διαφάνεια 2</vt:lpstr>
      <vt:lpstr>Πλάνο Σχεδιασμού και Υλοποίησης (1)</vt:lpstr>
      <vt:lpstr>Πλάνο Σχεδιασμού και Υλοποίησης (2)</vt:lpstr>
      <vt:lpstr>Γενικά Συμπεράσματα</vt:lpstr>
      <vt:lpstr>Διαφάνεια 6</vt:lpstr>
      <vt:lpstr>Διαφάνεια 7</vt:lpstr>
      <vt:lpstr>Πειραματική Μεθοδολογία</vt:lpstr>
      <vt:lpstr>Τοπολογίες Πειραμάτων</vt:lpstr>
      <vt:lpstr>Παράμετροι Πειραμάτων</vt:lpstr>
      <vt:lpstr>Γενικά Στοιχεία των αλγορίθμων που κατασκευάστηκαν</vt:lpstr>
      <vt:lpstr>Ανάλυση Μη-Παραμετρικού Αλγορίθμου (1)</vt:lpstr>
      <vt:lpstr>Ανάλυση Μη-Παραμετρικού Αλγορίθμου (2)</vt:lpstr>
      <vt:lpstr>Ανάλυση Μη-Παραμετρικού Αλγορίθμου (3)</vt:lpstr>
      <vt:lpstr>Ανάλυση Μη-Παραμετρικού Αλγορίθμου (4)</vt:lpstr>
      <vt:lpstr>Ανάλυση Μη-Παραμετρικού Αλγορίθμου (5)</vt:lpstr>
      <vt:lpstr>Ανάλυση Μη-Παραμετρικού Αλγορίθμου (6)</vt:lpstr>
      <vt:lpstr>Ανάλυση Παραμετρικού Αλγορίθμου (1)</vt:lpstr>
      <vt:lpstr>Ανάλυση Παραμετρικού Αλγορίθμου (2)</vt:lpstr>
      <vt:lpstr>Πειραματικά Αποτελέσματα (1) Αυξανόμενη Καθυστέρηση (Τοπολογία a)</vt:lpstr>
      <vt:lpstr>Πειραματικά Αποτελέσματα (2) Αυξανόμενη Καθυστέρηση (Τοπολογία a)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Πειραματικά Αποτελέσματα (10) Αυξανόμενη Καθυστέρηση (Τοπολογία β)</vt:lpstr>
      <vt:lpstr>Πειραματικά Αποτελέσματα (11) Αυξανόμενη Καθυστέρηση (Τοπολογία β)</vt:lpstr>
      <vt:lpstr>Διαφάνεια 31</vt:lpstr>
      <vt:lpstr>Διαφάνεια 32</vt:lpstr>
      <vt:lpstr>Διαφάνεια 33</vt:lpstr>
      <vt:lpstr>Διαφάνεια 34</vt:lpstr>
      <vt:lpstr>Συμπεράσματα</vt:lpstr>
      <vt:lpstr>Βιβλιογραφία</vt:lpstr>
      <vt:lpstr>Τέλος Παρουσίασης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Σύγκριση Στατικής και Δυναμικής Δρομολόγησης σε Δίκτυα με Εναλλασσόμενους Χάρτες Συνδεσιμότητας</dc:title>
  <dc:creator>Sotiris</dc:creator>
  <cp:lastModifiedBy>rEVILEr</cp:lastModifiedBy>
  <cp:revision>160</cp:revision>
  <dcterms:created xsi:type="dcterms:W3CDTF">2009-08-28T14:20:42Z</dcterms:created>
  <dcterms:modified xsi:type="dcterms:W3CDTF">2009-09-28T17:46:24Z</dcterms:modified>
</cp:coreProperties>
</file>