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520DC-6A0C-40F3-87EE-BD740CE08AB4}" type="datetimeFigureOut">
              <a:rPr lang="el-GR" smtClean="0"/>
              <a:pPr/>
              <a:t>4/9/2009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51FAF-9DF7-4C39-98BD-2C746D659FD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B7DF-B5AA-4FA8-9CD1-1AFFEFDEC0CF}" type="datetime1">
              <a:rPr lang="el-GR" smtClean="0"/>
              <a:pPr/>
              <a:t>4/9/2009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771E-554F-4790-ADAC-3CB9795A37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87222-2E8F-4439-AA98-E5AB41DFA856}" type="datetime1">
              <a:rPr lang="el-GR" smtClean="0"/>
              <a:pPr/>
              <a:t>4/9/2009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771E-554F-4790-ADAC-3CB9795A37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C33A-D81B-4706-A5C7-13E7C5BBAFCA}" type="datetime1">
              <a:rPr lang="el-GR" smtClean="0"/>
              <a:pPr/>
              <a:t>4/9/2009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771E-554F-4790-ADAC-3CB9795A37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FDF5-B988-4125-BEA0-B3E490DFB828}" type="datetime1">
              <a:rPr lang="el-GR" smtClean="0"/>
              <a:pPr/>
              <a:t>4/9/2009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771E-554F-4790-ADAC-3CB9795A37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462E-399A-4E92-A9D5-9403122A0911}" type="datetime1">
              <a:rPr lang="el-GR" smtClean="0"/>
              <a:pPr/>
              <a:t>4/9/2009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771E-554F-4790-ADAC-3CB9795A37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7698-07D6-4494-83B3-EF819B40DB45}" type="datetime1">
              <a:rPr lang="el-GR" smtClean="0"/>
              <a:pPr/>
              <a:t>4/9/2009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771E-554F-4790-ADAC-3CB9795A37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B9726-2834-4CD9-AC20-C796ECFA2FD6}" type="datetime1">
              <a:rPr lang="el-GR" smtClean="0"/>
              <a:pPr/>
              <a:t>4/9/2009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771E-554F-4790-ADAC-3CB9795A37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BEFE-398D-4939-9CB3-67CF2788CA00}" type="datetime1">
              <a:rPr lang="el-GR" smtClean="0"/>
              <a:pPr/>
              <a:t>4/9/2009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771E-554F-4790-ADAC-3CB9795A37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2D16-A715-4544-931B-545E562ED778}" type="datetime1">
              <a:rPr lang="el-GR" smtClean="0"/>
              <a:pPr/>
              <a:t>4/9/2009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771E-554F-4790-ADAC-3CB9795A37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5E80-8EBA-4951-84B2-6DC44F1FC94C}" type="datetime1">
              <a:rPr lang="el-GR" smtClean="0"/>
              <a:pPr/>
              <a:t>4/9/2009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771E-554F-4790-ADAC-3CB9795A37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A4D3-A0AA-409E-A252-FB950BF6EFB2}" type="datetime1">
              <a:rPr lang="el-GR" smtClean="0"/>
              <a:pPr/>
              <a:t>4/9/2009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973771E-554F-4790-ADAC-3CB9795A378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835DF1-276F-42A5-9992-B6734A4830D1}" type="datetime1">
              <a:rPr lang="el-GR" smtClean="0"/>
              <a:pPr/>
              <a:t>4/9/2009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73771E-554F-4790-ADAC-3CB9795A3781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00034" y="1785926"/>
            <a:ext cx="7851648" cy="127158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Evaluation of Dynamic DTN Routing Protocols in Space Environment</a:t>
            </a:r>
            <a:endParaRPr lang="el-GR" sz="4000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00034" y="4000504"/>
            <a:ext cx="7854696" cy="164307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Authors:  </a:t>
            </a:r>
          </a:p>
          <a:p>
            <a:pPr algn="l"/>
            <a:r>
              <a:rPr lang="en-US" dirty="0" err="1" smtClean="0"/>
              <a:t>Ioannis</a:t>
            </a:r>
            <a:r>
              <a:rPr lang="en-US" dirty="0" smtClean="0"/>
              <a:t> </a:t>
            </a:r>
            <a:r>
              <a:rPr lang="en-US" dirty="0" err="1" smtClean="0"/>
              <a:t>Komnios</a:t>
            </a:r>
            <a:endParaRPr lang="en-US" dirty="0" smtClean="0"/>
          </a:p>
          <a:p>
            <a:pPr algn="l"/>
            <a:r>
              <a:rPr lang="en-US" dirty="0" err="1" smtClean="0"/>
              <a:t>Sotirios</a:t>
            </a:r>
            <a:r>
              <a:rPr lang="en-US" dirty="0" smtClean="0"/>
              <a:t> Diamantopoulos</a:t>
            </a:r>
          </a:p>
          <a:p>
            <a:pPr algn="l"/>
            <a:r>
              <a:rPr lang="en-US" dirty="0" err="1" smtClean="0"/>
              <a:t>Vassilis</a:t>
            </a:r>
            <a:r>
              <a:rPr lang="en-US" dirty="0" smtClean="0"/>
              <a:t> </a:t>
            </a:r>
            <a:r>
              <a:rPr lang="en-US" dirty="0" err="1" smtClean="0"/>
              <a:t>Tsaoussidis</a:t>
            </a:r>
            <a:endParaRPr lang="en-US" dirty="0" smtClean="0"/>
          </a:p>
          <a:p>
            <a:pPr algn="l"/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-32" y="635795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+mj-lt"/>
              </a:rPr>
              <a:t>ComNet</a:t>
            </a:r>
            <a:r>
              <a:rPr lang="en-US" dirty="0" smtClean="0">
                <a:latin typeface="+mj-lt"/>
              </a:rPr>
              <a:t> Group</a:t>
            </a:r>
            <a:endParaRPr lang="el-GR" dirty="0"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286520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Experimental Results</a:t>
            </a:r>
            <a:endParaRPr lang="el-GR" sz="4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86520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32" y="635795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+mj-lt"/>
              </a:rPr>
              <a:t>ComNet</a:t>
            </a:r>
            <a:r>
              <a:rPr lang="en-US" dirty="0" smtClean="0">
                <a:latin typeface="+mj-lt"/>
              </a:rPr>
              <a:t> Group</a:t>
            </a:r>
            <a:endParaRPr lang="el-GR" dirty="0"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771E-554F-4790-ADAC-3CB9795A3781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395798"/>
          </a:xfrm>
        </p:spPr>
        <p:txBody>
          <a:bodyPr/>
          <a:lstStyle/>
          <a:p>
            <a:r>
              <a:rPr lang="en-US" sz="2400" dirty="0" smtClean="0"/>
              <a:t>Task Completion Time for varying </a:t>
            </a:r>
            <a:r>
              <a:rPr lang="en-US" sz="2400" dirty="0" err="1" smtClean="0"/>
              <a:t>Filesize</a:t>
            </a:r>
            <a:endParaRPr lang="en-US" sz="2400" dirty="0" smtClean="0"/>
          </a:p>
          <a:p>
            <a:pPr>
              <a:buNone/>
            </a:pPr>
            <a:endParaRPr lang="el-GR" sz="2400" dirty="0" smtClean="0"/>
          </a:p>
          <a:p>
            <a:pPr lvl="1">
              <a:buFont typeface="Wingdings" pitchFamily="2" charset="2"/>
              <a:buChar char="Ø"/>
            </a:pPr>
            <a:r>
              <a:rPr lang="en-US" sz="2200" dirty="0" smtClean="0"/>
              <a:t>Topology: 2-hop, alternate path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/>
              <a:t>Transmission: one file of variable size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9" name="Picture 8" descr="graph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351" y="3714752"/>
            <a:ext cx="3474723" cy="24288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Experimental Results</a:t>
            </a:r>
            <a:endParaRPr lang="el-GR" sz="4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86520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32" y="635795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+mj-lt"/>
              </a:rPr>
              <a:t>ComNet</a:t>
            </a:r>
            <a:r>
              <a:rPr lang="en-US" dirty="0" smtClean="0">
                <a:latin typeface="+mj-lt"/>
              </a:rPr>
              <a:t> Group</a:t>
            </a:r>
            <a:endParaRPr lang="el-GR" dirty="0"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771E-554F-4790-ADAC-3CB9795A3781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395798"/>
          </a:xfrm>
        </p:spPr>
        <p:txBody>
          <a:bodyPr/>
          <a:lstStyle/>
          <a:p>
            <a:r>
              <a:rPr lang="en-US" sz="2400" dirty="0" smtClean="0"/>
              <a:t>Task Completion Time for varying </a:t>
            </a:r>
            <a:r>
              <a:rPr lang="en-US" sz="2400" dirty="0" err="1" smtClean="0"/>
              <a:t>PRoPHET’s</a:t>
            </a:r>
            <a:r>
              <a:rPr lang="en-US" sz="2400" dirty="0" smtClean="0"/>
              <a:t> Hello Timer values 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/>
              <a:t>Topology: 2-hop, alternate path, 2 seconds delay at every link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/>
              <a:t>Transmission: 100 packets of 10 KB each, one every 5 seconds</a:t>
            </a:r>
          </a:p>
          <a:p>
            <a:pPr lvl="1">
              <a:buNone/>
            </a:pPr>
            <a:endParaRPr lang="en-US" sz="2200" dirty="0" smtClean="0"/>
          </a:p>
          <a:p>
            <a:pPr lvl="1">
              <a:buFont typeface="Wingdings" pitchFamily="2" charset="2"/>
              <a:buChar char="Ø"/>
            </a:pPr>
            <a:endParaRPr lang="en-US" sz="2200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2" name="Picture 11" descr="Figure7-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3685775"/>
            <a:ext cx="3500462" cy="24596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Experimental Results</a:t>
            </a:r>
            <a:endParaRPr lang="el-GR" sz="4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86520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32" y="635795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+mj-lt"/>
              </a:rPr>
              <a:t>ComNet</a:t>
            </a:r>
            <a:r>
              <a:rPr lang="en-US" dirty="0" smtClean="0">
                <a:latin typeface="+mj-lt"/>
              </a:rPr>
              <a:t> Group</a:t>
            </a:r>
            <a:endParaRPr lang="el-GR" dirty="0"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771E-554F-4790-ADAC-3CB9795A3781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395798"/>
          </a:xfrm>
        </p:spPr>
        <p:txBody>
          <a:bodyPr/>
          <a:lstStyle/>
          <a:p>
            <a:r>
              <a:rPr lang="en-US" sz="2400" dirty="0" smtClean="0"/>
              <a:t>Task Completion Time for varying number of intermediate nodes using </a:t>
            </a:r>
            <a:r>
              <a:rPr lang="en-US" sz="2400" dirty="0" err="1" smtClean="0"/>
              <a:t>PRoPHET</a:t>
            </a:r>
            <a:endParaRPr lang="en-US" sz="2400" dirty="0" smtClean="0"/>
          </a:p>
          <a:p>
            <a:pPr lvl="1">
              <a:buFont typeface="Wingdings" pitchFamily="2" charset="2"/>
              <a:buChar char="Ø"/>
            </a:pPr>
            <a:r>
              <a:rPr lang="en-US" sz="2200" dirty="0" smtClean="0"/>
              <a:t>Transmission: one file of variable size</a:t>
            </a:r>
          </a:p>
          <a:p>
            <a:pPr lvl="1">
              <a:buNone/>
            </a:pPr>
            <a:endParaRPr lang="en-US" sz="2200" dirty="0" smtClean="0"/>
          </a:p>
          <a:p>
            <a:pPr lvl="1">
              <a:buFont typeface="Wingdings" pitchFamily="2" charset="2"/>
              <a:buChar char="Ø"/>
            </a:pPr>
            <a:endParaRPr lang="en-US" sz="22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2" name="Picture 11" descr="Figure7-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758" y="3685775"/>
            <a:ext cx="3500169" cy="24596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Conclusions</a:t>
            </a:r>
            <a:endParaRPr lang="el-GR" sz="4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86520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32" y="635795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+mj-lt"/>
              </a:rPr>
              <a:t>ComNet</a:t>
            </a:r>
            <a:r>
              <a:rPr lang="en-US" dirty="0" smtClean="0">
                <a:latin typeface="+mj-lt"/>
              </a:rPr>
              <a:t> Group</a:t>
            </a:r>
            <a:endParaRPr lang="el-GR" dirty="0"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771E-554F-4790-ADAC-3CB9795A3781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395798"/>
          </a:xfrm>
        </p:spPr>
        <p:txBody>
          <a:bodyPr/>
          <a:lstStyle/>
          <a:p>
            <a:r>
              <a:rPr lang="en-US" dirty="0" smtClean="0"/>
              <a:t>CGR achieves considerably better performance than Epidemic and </a:t>
            </a:r>
            <a:r>
              <a:rPr lang="en-US" dirty="0" err="1" smtClean="0"/>
              <a:t>PRoPHET</a:t>
            </a:r>
            <a:r>
              <a:rPr lang="en-US" dirty="0" smtClean="0"/>
              <a:t> routing when delay is in the order of seconds</a:t>
            </a:r>
          </a:p>
          <a:p>
            <a:r>
              <a:rPr lang="en-US" dirty="0" err="1" smtClean="0"/>
              <a:t>PRoPHET</a:t>
            </a:r>
            <a:r>
              <a:rPr lang="en-US" dirty="0" smtClean="0"/>
              <a:t> does not perform well even for short delay values, neither for small nor for large </a:t>
            </a:r>
            <a:r>
              <a:rPr lang="en-US" dirty="0" err="1" smtClean="0"/>
              <a:t>filesizes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Any questions?</a:t>
            </a:r>
            <a:endParaRPr lang="el-GR" sz="4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86520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32" y="635795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+mj-lt"/>
              </a:rPr>
              <a:t>ComNet</a:t>
            </a:r>
            <a:r>
              <a:rPr lang="en-US" dirty="0" smtClean="0">
                <a:latin typeface="+mj-lt"/>
              </a:rPr>
              <a:t> Group</a:t>
            </a:r>
            <a:endParaRPr lang="el-GR" dirty="0"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771E-554F-4790-ADAC-3CB9795A3781}" type="slidenum">
              <a:rPr lang="el-GR" smtClean="0"/>
              <a:pPr/>
              <a:t>14</a:t>
            </a:fld>
            <a:endParaRPr lang="el-GR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571472" y="2928934"/>
            <a:ext cx="8229600" cy="86752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you…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Problem</a:t>
            </a:r>
            <a:endParaRPr lang="el-GR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Routing in DTN environments is an open issue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No consensus reached yet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Several approaches have been proposed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Each one of them may perform better under specific conditions, </a:t>
            </a:r>
            <a:r>
              <a:rPr lang="en-US" dirty="0" err="1" smtClean="0"/>
              <a:t>eg</a:t>
            </a:r>
            <a:r>
              <a:rPr lang="en-US" dirty="0" smtClean="0"/>
              <a:t>. DTNs with small delays or with random connectivity pattern</a:t>
            </a:r>
          </a:p>
          <a:p>
            <a:pPr lvl="1">
              <a:buNone/>
            </a:pPr>
            <a:endParaRPr lang="en-US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86520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32" y="635795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+mj-lt"/>
              </a:rPr>
              <a:t>ComNet</a:t>
            </a:r>
            <a:r>
              <a:rPr lang="en-US" dirty="0" smtClean="0">
                <a:latin typeface="+mj-lt"/>
              </a:rPr>
              <a:t> Group</a:t>
            </a:r>
            <a:endParaRPr lang="el-GR" dirty="0"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771E-554F-4790-ADAC-3CB9795A3781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Paper objective</a:t>
            </a:r>
            <a:endParaRPr lang="el-GR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1422082"/>
          </a:xfrm>
        </p:spPr>
        <p:txBody>
          <a:bodyPr/>
          <a:lstStyle/>
          <a:p>
            <a:r>
              <a:rPr lang="en-US" dirty="0" smtClean="0"/>
              <a:t>Which routing protocol performs better in Space environment, where conditions such as long delays and high error rates are present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71472" y="3500438"/>
            <a:ext cx="8229600" cy="86752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Research Methodology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571472" y="4500570"/>
            <a:ext cx="8229600" cy="142208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Emulations using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ComNet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Lab’s DTN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testb</a:t>
            </a:r>
            <a:r>
              <a:rPr lang="en-US" sz="2600" dirty="0" err="1" smtClean="0"/>
              <a:t>ed</a:t>
            </a:r>
            <a:endParaRPr lang="en-US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Statistical analysis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771E-554F-4790-ADAC-3CB9795A3781}" type="slidenum">
              <a:rPr lang="el-GR" smtClean="0"/>
              <a:pPr/>
              <a:t>3</a:t>
            </a:fld>
            <a:endParaRPr lang="el-G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286520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32" y="635795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+mj-lt"/>
              </a:rPr>
              <a:t>ComNet</a:t>
            </a:r>
            <a:r>
              <a:rPr lang="en-US" dirty="0" smtClean="0">
                <a:latin typeface="+mj-lt"/>
              </a:rPr>
              <a:t> Group</a:t>
            </a:r>
            <a:endParaRPr lang="el-GR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Protocol Description</a:t>
            </a:r>
            <a:endParaRPr lang="el-GR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Epidemic routing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Transmitted data is continuously replicated until all nodes receive a copy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If a path towards the receiver is to become available any time in the future, it will be utilized for successful delivery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Drawback: Excessive use of network resources (bandwidth, storage)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86520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32" y="635795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+mj-lt"/>
              </a:rPr>
              <a:t>ComNet</a:t>
            </a:r>
            <a:r>
              <a:rPr lang="en-US" dirty="0" smtClean="0">
                <a:latin typeface="+mj-lt"/>
              </a:rPr>
              <a:t> Group</a:t>
            </a:r>
            <a:endParaRPr lang="el-GR" dirty="0"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771E-554F-4790-ADAC-3CB9795A3781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Protocol Description</a:t>
            </a:r>
            <a:endParaRPr lang="el-GR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Probabilistic Routing Protocol using History of Encounters and Transitivity (</a:t>
            </a:r>
            <a:r>
              <a:rPr lang="en-US" dirty="0" err="1" smtClean="0"/>
              <a:t>PRoPHET</a:t>
            </a:r>
            <a:r>
              <a:rPr lang="en-US" dirty="0" smtClean="0"/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It utilizes knowledge of previous encounters to calculate a delivery predictability </a:t>
            </a:r>
            <a:r>
              <a:rPr lang="en-US" dirty="0" smtClean="0"/>
              <a:t>to </a:t>
            </a:r>
            <a:r>
              <a:rPr lang="en-US" dirty="0" smtClean="0"/>
              <a:t>each node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Opportunistic contacts are utilized too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Drawback: there is message exchange prior to each transmission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86520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32" y="635795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+mj-lt"/>
              </a:rPr>
              <a:t>ComNet</a:t>
            </a:r>
            <a:r>
              <a:rPr lang="en-US" dirty="0" smtClean="0">
                <a:latin typeface="+mj-lt"/>
              </a:rPr>
              <a:t> Group</a:t>
            </a:r>
            <a:endParaRPr lang="el-GR" dirty="0"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771E-554F-4790-ADAC-3CB9795A3781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Protocol Description</a:t>
            </a:r>
            <a:endParaRPr lang="el-GR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 Graph Routing (CGR)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It utilizes knowledge of all scheduled future communication contacts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Routes can be static, dynamic or default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No exchange of connectivity information prior to data transmission is needed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Drawback: opportunistic contacts cannot be exploited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86520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32" y="635795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+mj-lt"/>
              </a:rPr>
              <a:t>ComNet</a:t>
            </a:r>
            <a:r>
              <a:rPr lang="en-US" dirty="0" smtClean="0">
                <a:latin typeface="+mj-lt"/>
              </a:rPr>
              <a:t> Group</a:t>
            </a:r>
            <a:endParaRPr lang="el-GR" dirty="0"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771E-554F-4790-ADAC-3CB9795A3781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Protocol Description</a:t>
            </a:r>
            <a:endParaRPr lang="el-GR" sz="44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2305692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Epidemic Routing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PRoPHET</a:t>
                      </a:r>
                      <a:r>
                        <a:rPr lang="en-US" baseline="0" dirty="0" smtClean="0"/>
                        <a:t> Routing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Contact</a:t>
                      </a:r>
                      <a:r>
                        <a:rPr lang="en-US" baseline="0" dirty="0" smtClean="0"/>
                        <a:t> Graph Routing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Energy-Efficient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Autonomous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Contacts Exploited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Scheduled Only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QoS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0" y="6286520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32" y="635795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+mj-lt"/>
              </a:rPr>
              <a:t>ComNet</a:t>
            </a:r>
            <a:r>
              <a:rPr lang="en-US" dirty="0" smtClean="0">
                <a:latin typeface="+mj-lt"/>
              </a:rPr>
              <a:t> Group</a:t>
            </a:r>
            <a:endParaRPr lang="el-GR" dirty="0"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771E-554F-4790-ADAC-3CB9795A3781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Experimental Results</a:t>
            </a:r>
            <a:endParaRPr lang="el-GR" sz="4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86520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32" y="635795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+mj-lt"/>
              </a:rPr>
              <a:t>ComNet</a:t>
            </a:r>
            <a:r>
              <a:rPr lang="en-US" dirty="0" smtClean="0">
                <a:latin typeface="+mj-lt"/>
              </a:rPr>
              <a:t> Group</a:t>
            </a:r>
            <a:endParaRPr lang="el-GR" dirty="0"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771E-554F-4790-ADAC-3CB9795A3781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928802"/>
            <a:ext cx="8329642" cy="4395798"/>
          </a:xfrm>
        </p:spPr>
        <p:txBody>
          <a:bodyPr/>
          <a:lstStyle/>
          <a:p>
            <a:r>
              <a:rPr lang="en-US" sz="2400" dirty="0" smtClean="0"/>
              <a:t>Round-Trip Time Impact on Task Completion Time</a:t>
            </a:r>
          </a:p>
          <a:p>
            <a:pPr>
              <a:buNone/>
            </a:pPr>
            <a:endParaRPr lang="el-GR" sz="2400" dirty="0" smtClean="0"/>
          </a:p>
          <a:p>
            <a:pPr lvl="1">
              <a:buFont typeface="Wingdings" pitchFamily="2" charset="2"/>
              <a:buChar char="Ø"/>
            </a:pPr>
            <a:r>
              <a:rPr lang="en-US" sz="2200" dirty="0" smtClean="0"/>
              <a:t>Topology: 2-hop, alternate path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/>
              <a:t>Transmission: 100 packets of 10 KB each, one every 5 seconds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3" name="Picture 12" descr="3comparis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3735990"/>
            <a:ext cx="3429024" cy="24095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Experimental Results</a:t>
            </a:r>
            <a:endParaRPr lang="el-GR" sz="4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86520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32" y="635795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+mj-lt"/>
              </a:rPr>
              <a:t>ComNet</a:t>
            </a:r>
            <a:r>
              <a:rPr lang="en-US" dirty="0" smtClean="0">
                <a:latin typeface="+mj-lt"/>
              </a:rPr>
              <a:t> Group</a:t>
            </a:r>
            <a:endParaRPr lang="el-GR" dirty="0"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771E-554F-4790-ADAC-3CB9795A3781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395798"/>
          </a:xfrm>
        </p:spPr>
        <p:txBody>
          <a:bodyPr/>
          <a:lstStyle/>
          <a:p>
            <a:r>
              <a:rPr lang="en-US" sz="2400" dirty="0" smtClean="0"/>
              <a:t>Task Completion Time for varying RTT using </a:t>
            </a:r>
            <a:r>
              <a:rPr lang="en-US" sz="2400" dirty="0" err="1" smtClean="0"/>
              <a:t>PRoPHET</a:t>
            </a:r>
            <a:endParaRPr lang="en-US" sz="2400" dirty="0" smtClean="0"/>
          </a:p>
          <a:p>
            <a:pPr>
              <a:buNone/>
            </a:pPr>
            <a:endParaRPr lang="el-GR" sz="2400" dirty="0" smtClean="0"/>
          </a:p>
          <a:p>
            <a:pPr lvl="1">
              <a:buFont typeface="Wingdings" pitchFamily="2" charset="2"/>
              <a:buChar char="Ø"/>
            </a:pPr>
            <a:r>
              <a:rPr lang="en-US" sz="2200" dirty="0" smtClean="0"/>
              <a:t>Topology: Single-hop 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/>
              <a:t>Transmission: 50 packets of 10KB each, one every 5 seconds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2" name="Picture 11" descr="graph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3702704"/>
            <a:ext cx="3429024" cy="24271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502</TotalTime>
  <Words>468</Words>
  <Application>Microsoft Office PowerPoint</Application>
  <PresentationFormat>On-screen Show (4:3)</PresentationFormat>
  <Paragraphs>110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Evaluation of Dynamic DTN Routing Protocols in Space Environment</vt:lpstr>
      <vt:lpstr>Problem</vt:lpstr>
      <vt:lpstr>Paper objective</vt:lpstr>
      <vt:lpstr>Protocol Description</vt:lpstr>
      <vt:lpstr>Protocol Description</vt:lpstr>
      <vt:lpstr>Protocol Description</vt:lpstr>
      <vt:lpstr>Protocol Description</vt:lpstr>
      <vt:lpstr>Experimental Results</vt:lpstr>
      <vt:lpstr>Experimental Results</vt:lpstr>
      <vt:lpstr>Experimental Results</vt:lpstr>
      <vt:lpstr>Experimental Results</vt:lpstr>
      <vt:lpstr>Experimental Results</vt:lpstr>
      <vt:lpstr>Conclusions</vt:lpstr>
      <vt:lpstr>Any questions?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Dynamic DTN Routing Protocols in Space Environment</dc:title>
  <dc:creator>USER</dc:creator>
  <cp:lastModifiedBy>USER</cp:lastModifiedBy>
  <cp:revision>35</cp:revision>
  <dcterms:created xsi:type="dcterms:W3CDTF">2009-09-02T10:11:17Z</dcterms:created>
  <dcterms:modified xsi:type="dcterms:W3CDTF">2009-09-04T13:37:39Z</dcterms:modified>
</cp:coreProperties>
</file>